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10" r:id="rId2"/>
    <p:sldMasterId id="2147483698" r:id="rId3"/>
    <p:sldMasterId id="2147483685" r:id="rId4"/>
    <p:sldMasterId id="2147483661" r:id="rId5"/>
  </p:sldMasterIdLst>
  <p:notesMasterIdLst>
    <p:notesMasterId r:id="rId109"/>
  </p:notesMasterIdLst>
  <p:sldIdLst>
    <p:sldId id="342" r:id="rId6"/>
    <p:sldId id="377" r:id="rId7"/>
    <p:sldId id="345" r:id="rId8"/>
    <p:sldId id="519" r:id="rId9"/>
    <p:sldId id="384" r:id="rId10"/>
    <p:sldId id="385" r:id="rId11"/>
    <p:sldId id="454" r:id="rId12"/>
    <p:sldId id="462" r:id="rId13"/>
    <p:sldId id="388" r:id="rId14"/>
    <p:sldId id="389" r:id="rId15"/>
    <p:sldId id="390" r:id="rId16"/>
    <p:sldId id="386" r:id="rId17"/>
    <p:sldId id="387" r:id="rId18"/>
    <p:sldId id="459" r:id="rId19"/>
    <p:sldId id="259" r:id="rId20"/>
    <p:sldId id="479" r:id="rId21"/>
    <p:sldId id="480" r:id="rId22"/>
    <p:sldId id="481" r:id="rId23"/>
    <p:sldId id="378" r:id="rId24"/>
    <p:sldId id="346" r:id="rId25"/>
    <p:sldId id="483" r:id="rId26"/>
    <p:sldId id="484" r:id="rId27"/>
    <p:sldId id="379" r:id="rId28"/>
    <p:sldId id="456" r:id="rId29"/>
    <p:sldId id="486" r:id="rId30"/>
    <p:sldId id="485" r:id="rId31"/>
    <p:sldId id="487" r:id="rId32"/>
    <p:sldId id="546" r:id="rId33"/>
    <p:sldId id="488" r:id="rId34"/>
    <p:sldId id="489" r:id="rId35"/>
    <p:sldId id="490" r:id="rId36"/>
    <p:sldId id="491" r:id="rId37"/>
    <p:sldId id="492" r:id="rId38"/>
    <p:sldId id="493" r:id="rId39"/>
    <p:sldId id="494" r:id="rId40"/>
    <p:sldId id="495" r:id="rId41"/>
    <p:sldId id="496" r:id="rId42"/>
    <p:sldId id="497" r:id="rId43"/>
    <p:sldId id="500" r:id="rId44"/>
    <p:sldId id="498" r:id="rId45"/>
    <p:sldId id="499" r:id="rId46"/>
    <p:sldId id="501" r:id="rId47"/>
    <p:sldId id="513" r:id="rId48"/>
    <p:sldId id="514" r:id="rId49"/>
    <p:sldId id="516" r:id="rId50"/>
    <p:sldId id="517" r:id="rId51"/>
    <p:sldId id="503" r:id="rId52"/>
    <p:sldId id="508" r:id="rId53"/>
    <p:sldId id="510" r:id="rId54"/>
    <p:sldId id="511" r:id="rId55"/>
    <p:sldId id="512" r:id="rId56"/>
    <p:sldId id="532" r:id="rId57"/>
    <p:sldId id="533" r:id="rId58"/>
    <p:sldId id="534" r:id="rId59"/>
    <p:sldId id="518" r:id="rId60"/>
    <p:sldId id="521" r:id="rId61"/>
    <p:sldId id="523" r:id="rId62"/>
    <p:sldId id="524" r:id="rId63"/>
    <p:sldId id="520" r:id="rId64"/>
    <p:sldId id="528" r:id="rId65"/>
    <p:sldId id="530" r:id="rId66"/>
    <p:sldId id="531" r:id="rId67"/>
    <p:sldId id="535" r:id="rId68"/>
    <p:sldId id="525" r:id="rId69"/>
    <p:sldId id="526" r:id="rId70"/>
    <p:sldId id="527" r:id="rId71"/>
    <p:sldId id="542" r:id="rId72"/>
    <p:sldId id="541" r:id="rId73"/>
    <p:sldId id="543" r:id="rId74"/>
    <p:sldId id="545" r:id="rId75"/>
    <p:sldId id="544" r:id="rId76"/>
    <p:sldId id="538" r:id="rId77"/>
    <p:sldId id="536" r:id="rId78"/>
    <p:sldId id="537" r:id="rId79"/>
    <p:sldId id="539" r:id="rId80"/>
    <p:sldId id="393" r:id="rId81"/>
    <p:sldId id="402" r:id="rId82"/>
    <p:sldId id="403" r:id="rId83"/>
    <p:sldId id="404" r:id="rId84"/>
    <p:sldId id="455" r:id="rId85"/>
    <p:sldId id="457" r:id="rId86"/>
    <p:sldId id="469" r:id="rId87"/>
    <p:sldId id="470" r:id="rId88"/>
    <p:sldId id="471" r:id="rId89"/>
    <p:sldId id="463" r:id="rId90"/>
    <p:sldId id="464" r:id="rId91"/>
    <p:sldId id="465" r:id="rId92"/>
    <p:sldId id="472" r:id="rId93"/>
    <p:sldId id="466" r:id="rId94"/>
    <p:sldId id="467" r:id="rId95"/>
    <p:sldId id="468" r:id="rId96"/>
    <p:sldId id="473" r:id="rId97"/>
    <p:sldId id="474" r:id="rId98"/>
    <p:sldId id="475" r:id="rId99"/>
    <p:sldId id="381" r:id="rId100"/>
    <p:sldId id="380" r:id="rId101"/>
    <p:sldId id="460" r:id="rId102"/>
    <p:sldId id="382" r:id="rId103"/>
    <p:sldId id="461" r:id="rId104"/>
    <p:sldId id="547" r:id="rId105"/>
    <p:sldId id="548" r:id="rId106"/>
    <p:sldId id="549" r:id="rId107"/>
    <p:sldId id="550" r:id="rId10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990099"/>
    <a:srgbClr val="FF0066"/>
    <a:srgbClr val="4E0E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p:cViewPr varScale="1">
        <p:scale>
          <a:sx n="63" d="100"/>
          <a:sy n="63" d="100"/>
        </p:scale>
        <p:origin x="1332" y="3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theme" Target="theme/theme1.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tableStyles" Target="tableStyle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notesMaster" Target="notesMasters/notesMaster1.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presProps" Target="pres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21C9D7-5776-4A95-AD30-050FED3CC77C}" type="datetimeFigureOut">
              <a:rPr lang="en-IN" smtClean="0"/>
              <a:t>24-12-2021</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4B0251-054F-42DC-8E9F-7F4514BAFC05}" type="slidenum">
              <a:rPr lang="en-IN" smtClean="0"/>
              <a:t>‹#›</a:t>
            </a:fld>
            <a:endParaRPr lang="en-IN"/>
          </a:p>
        </p:txBody>
      </p:sp>
    </p:spTree>
    <p:extLst>
      <p:ext uri="{BB962C8B-B14F-4D97-AF65-F5344CB8AC3E}">
        <p14:creationId xmlns:p14="http://schemas.microsoft.com/office/powerpoint/2010/main" val="603553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0D370F1-A8D7-4E8C-958B-4266D2FCCF74}" type="datetimeFigureOut">
              <a:rPr lang="en-US" smtClean="0"/>
              <a:pPr/>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68D7BF8-6C68-424F-9BEA-76F06FDFBB4E}" type="slidenum">
              <a:rPr lang="en-US" smtClean="0"/>
              <a:pPr/>
              <a:t>‹#›</a:t>
            </a:fld>
            <a:endParaRPr lang="en-US"/>
          </a:p>
        </p:txBody>
      </p:sp>
      <p:grpSp>
        <p:nvGrpSpPr>
          <p:cNvPr id="9" name="Group 8"/>
          <p:cNvGrpSpPr/>
          <p:nvPr userDrawn="1"/>
        </p:nvGrpSpPr>
        <p:grpSpPr>
          <a:xfrm>
            <a:off x="762000" y="152400"/>
            <a:ext cx="7391401" cy="1066800"/>
            <a:chOff x="762000" y="152400"/>
            <a:chExt cx="7391401" cy="1066800"/>
          </a:xfrm>
        </p:grpSpPr>
        <p:pic>
          <p:nvPicPr>
            <p:cNvPr id="7" name="Picture 6" descr="logo.jpg"/>
            <p:cNvPicPr>
              <a:picLocks noChangeAspect="1"/>
            </p:cNvPicPr>
            <p:nvPr userDrawn="1"/>
          </p:nvPicPr>
          <p:blipFill>
            <a:blip r:embed="rId2"/>
            <a:stretch>
              <a:fillRect/>
            </a:stretch>
          </p:blipFill>
          <p:spPr>
            <a:xfrm>
              <a:off x="762000" y="152400"/>
              <a:ext cx="6477000" cy="1066800"/>
            </a:xfrm>
            <a:prstGeom prst="rect">
              <a:avLst/>
            </a:prstGeom>
          </p:spPr>
        </p:pic>
        <p:pic>
          <p:nvPicPr>
            <p:cNvPr id="8" name="Picture 7" descr="lll.png"/>
            <p:cNvPicPr>
              <a:picLocks noChangeAspect="1"/>
            </p:cNvPicPr>
            <p:nvPr userDrawn="1"/>
          </p:nvPicPr>
          <p:blipFill>
            <a:blip r:embed="rId3"/>
            <a:stretch>
              <a:fillRect/>
            </a:stretch>
          </p:blipFill>
          <p:spPr>
            <a:xfrm>
              <a:off x="6781801" y="228600"/>
              <a:ext cx="1371600" cy="990599"/>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446768"/>
            <a:ext cx="8229600" cy="11430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D370F1-A8D7-4E8C-958B-4266D2FCCF74}" type="datetimeFigureOut">
              <a:rPr lang="en-US" smtClean="0"/>
              <a:pPr/>
              <a:t>12/24/2021</a:t>
            </a:fld>
            <a:endParaRPr lang="en-US"/>
          </a:p>
        </p:txBody>
      </p:sp>
      <p:sp>
        <p:nvSpPr>
          <p:cNvPr id="5" name="Footer Placeholder 4"/>
          <p:cNvSpPr>
            <a:spLocks noGrp="1"/>
          </p:cNvSpPr>
          <p:nvPr>
            <p:ph type="ftr" sz="quarter" idx="11"/>
          </p:nvPr>
        </p:nvSpPr>
        <p:spPr/>
        <p:txBody>
          <a:bodyPr/>
          <a:lstStyle/>
          <a:p>
            <a:endParaRPr lang="en-US"/>
          </a:p>
        </p:txBody>
      </p:sp>
      <p:sp>
        <p:nvSpPr>
          <p:cNvPr id="7" name="TextBox 6">
            <a:extLst>
              <a:ext uri="{FF2B5EF4-FFF2-40B4-BE49-F238E27FC236}">
                <a16:creationId xmlns:a16="http://schemas.microsoft.com/office/drawing/2014/main" id="{A0BFE84E-F421-44CD-AB92-30D3138A35AE}"/>
              </a:ext>
            </a:extLst>
          </p:cNvPr>
          <p:cNvSpPr txBox="1"/>
          <p:nvPr userDrawn="1"/>
        </p:nvSpPr>
        <p:spPr>
          <a:xfrm>
            <a:off x="7239000" y="6477000"/>
            <a:ext cx="1434495" cy="369332"/>
          </a:xfrm>
          <a:prstGeom prst="rect">
            <a:avLst/>
          </a:prstGeom>
          <a:noFill/>
        </p:spPr>
        <p:txBody>
          <a:bodyPr wrap="none" rtlCol="0">
            <a:spAutoFit/>
          </a:bodyPr>
          <a:lstStyle/>
          <a:p>
            <a:r>
              <a:rPr lang="en-US" b="1" i="1" dirty="0" err="1"/>
              <a:t>Dr.P.S.Maran</a:t>
            </a:r>
            <a:endParaRPr lang="en-IN" b="1" i="1"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D370F1-A8D7-4E8C-958B-4266D2FCCF74}" type="datetimeFigureOut">
              <a:rPr lang="en-US" smtClean="0"/>
              <a:pPr/>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68D7BF8-6C68-424F-9BEA-76F06FDFBB4E}"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09600" y="2057400"/>
            <a:ext cx="8229600" cy="1143000"/>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40D370F1-A8D7-4E8C-958B-4266D2FCCF74}" type="datetimeFigureOut">
              <a:rPr lang="en-US" smtClean="0"/>
              <a:pPr/>
              <a:t>12/24/2021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968D7BF8-6C68-424F-9BEA-76F06FDFBB4E}"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09600" y="1371600"/>
            <a:ext cx="8229600" cy="1143000"/>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40D370F1-A8D7-4E8C-958B-4266D2FCCF74}" type="datetimeFigureOut">
              <a:rPr lang="en-US" smtClean="0"/>
              <a:pPr/>
              <a:t>12/24/2021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968D7BF8-6C68-424F-9BEA-76F06FDFBB4E}"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4" name="Picture 12" descr="logo.jpg">
            <a:extLst>
              <a:ext uri="{FF2B5EF4-FFF2-40B4-BE49-F238E27FC236}">
                <a16:creationId xmlns:a16="http://schemas.microsoft.com/office/drawing/2014/main" id="{86812738-F440-4922-8DD1-085D6A5476F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34691" y="180976"/>
            <a:ext cx="50292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4" descr="lll.png">
            <a:extLst>
              <a:ext uri="{FF2B5EF4-FFF2-40B4-BE49-F238E27FC236}">
                <a16:creationId xmlns:a16="http://schemas.microsoft.com/office/drawing/2014/main" id="{5D6EB63F-4159-4444-84EA-5CDA85BA898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403182" y="180976"/>
            <a:ext cx="1321594"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3">
            <a:extLst>
              <a:ext uri="{FF2B5EF4-FFF2-40B4-BE49-F238E27FC236}">
                <a16:creationId xmlns:a16="http://schemas.microsoft.com/office/drawing/2014/main" id="{306D031C-8705-4C42-8004-37252D55B027}"/>
              </a:ext>
            </a:extLst>
          </p:cNvPr>
          <p:cNvSpPr>
            <a:spLocks noGrp="1"/>
          </p:cNvSpPr>
          <p:nvPr>
            <p:ph type="dt" sz="half" idx="10"/>
          </p:nvPr>
        </p:nvSpPr>
        <p:spPr/>
        <p:txBody>
          <a:bodyPr/>
          <a:lstStyle>
            <a:lvl1pPr>
              <a:defRPr/>
            </a:lvl1pPr>
          </a:lstStyle>
          <a:p>
            <a:pPr>
              <a:defRPr/>
            </a:pPr>
            <a:fld id="{301AF52D-F7F5-407E-8082-18E50A66460F}" type="datetimeFigureOut">
              <a:rPr lang="en-US"/>
              <a:pPr>
                <a:defRPr/>
              </a:pPr>
              <a:t>12/24/2021</a:t>
            </a:fld>
            <a:endParaRPr lang="en-US"/>
          </a:p>
        </p:txBody>
      </p:sp>
      <p:sp>
        <p:nvSpPr>
          <p:cNvPr id="7" name="Footer Placeholder 4">
            <a:extLst>
              <a:ext uri="{FF2B5EF4-FFF2-40B4-BE49-F238E27FC236}">
                <a16:creationId xmlns:a16="http://schemas.microsoft.com/office/drawing/2014/main" id="{DACF0214-88B8-419C-BE8B-F3425487DE2A}"/>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5">
            <a:extLst>
              <a:ext uri="{FF2B5EF4-FFF2-40B4-BE49-F238E27FC236}">
                <a16:creationId xmlns:a16="http://schemas.microsoft.com/office/drawing/2014/main" id="{F81EBC39-B84D-471E-8ABB-8D2C4BA88825}"/>
              </a:ext>
            </a:extLst>
          </p:cNvPr>
          <p:cNvSpPr>
            <a:spLocks noGrp="1"/>
          </p:cNvSpPr>
          <p:nvPr>
            <p:ph type="sldNum" sz="quarter" idx="12"/>
          </p:nvPr>
        </p:nvSpPr>
        <p:spPr/>
        <p:txBody>
          <a:bodyPr/>
          <a:lstStyle>
            <a:lvl1pPr>
              <a:defRPr/>
            </a:lvl1pPr>
          </a:lstStyle>
          <a:p>
            <a:pPr>
              <a:defRPr/>
            </a:pPr>
            <a:fld id="{1CDEFFB4-6456-4B4C-957B-71B73B47EDB9}" type="slidenum">
              <a:rPr lang="en-US" altLang="en-US"/>
              <a:pPr>
                <a:defRPr/>
              </a:pPr>
              <a:t>‹#›</a:t>
            </a:fld>
            <a:endParaRPr lang="en-US" altLang="en-US"/>
          </a:p>
        </p:txBody>
      </p:sp>
    </p:spTree>
    <p:extLst>
      <p:ext uri="{BB962C8B-B14F-4D97-AF65-F5344CB8AC3E}">
        <p14:creationId xmlns:p14="http://schemas.microsoft.com/office/powerpoint/2010/main" val="17549641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1A82F-10CB-4860-8B8B-C9C78C9D39F5}"/>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E9D7099-4415-4593-87E4-F9294F40865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E0E7994-0E73-4F73-9628-E622CE7B538D}"/>
              </a:ext>
            </a:extLst>
          </p:cNvPr>
          <p:cNvSpPr>
            <a:spLocks noGrp="1"/>
          </p:cNvSpPr>
          <p:nvPr>
            <p:ph type="dt" sz="half" idx="10"/>
          </p:nvPr>
        </p:nvSpPr>
        <p:spPr/>
        <p:txBody>
          <a:bodyPr/>
          <a:lstStyle/>
          <a:p>
            <a:fld id="{7411AF02-1B22-4C42-9C18-A4201EBB97CC}" type="datetimeFigureOut">
              <a:rPr lang="en-IN" smtClean="0"/>
              <a:t>24-12-2021</a:t>
            </a:fld>
            <a:endParaRPr lang="en-IN"/>
          </a:p>
        </p:txBody>
      </p:sp>
      <p:sp>
        <p:nvSpPr>
          <p:cNvPr id="5" name="Footer Placeholder 4">
            <a:extLst>
              <a:ext uri="{FF2B5EF4-FFF2-40B4-BE49-F238E27FC236}">
                <a16:creationId xmlns:a16="http://schemas.microsoft.com/office/drawing/2014/main" id="{D5622163-88B6-4E20-B4C6-764852C127C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91420E8-8718-4757-8C42-1E942E7F2348}"/>
              </a:ext>
            </a:extLst>
          </p:cNvPr>
          <p:cNvSpPr>
            <a:spLocks noGrp="1"/>
          </p:cNvSpPr>
          <p:nvPr>
            <p:ph type="sldNum" sz="quarter" idx="12"/>
          </p:nvPr>
        </p:nvSpPr>
        <p:spPr/>
        <p:txBody>
          <a:bodyPr/>
          <a:lstStyle/>
          <a:p>
            <a:fld id="{10E0E881-0B63-470F-9750-BB775B784C63}" type="slidenum">
              <a:rPr lang="en-IN" smtClean="0"/>
              <a:t>‹#›</a:t>
            </a:fld>
            <a:endParaRPr lang="en-IN"/>
          </a:p>
        </p:txBody>
      </p:sp>
    </p:spTree>
    <p:extLst>
      <p:ext uri="{BB962C8B-B14F-4D97-AF65-F5344CB8AC3E}">
        <p14:creationId xmlns:p14="http://schemas.microsoft.com/office/powerpoint/2010/main" val="24704665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4266B-F24B-401E-9AD0-85F45666AB8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3E0CF43-7FCD-4977-9261-051795D02B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6872EE5-DB64-4C9E-84B9-2E740617E8D8}"/>
              </a:ext>
            </a:extLst>
          </p:cNvPr>
          <p:cNvSpPr>
            <a:spLocks noGrp="1"/>
          </p:cNvSpPr>
          <p:nvPr>
            <p:ph type="dt" sz="half" idx="10"/>
          </p:nvPr>
        </p:nvSpPr>
        <p:spPr/>
        <p:txBody>
          <a:bodyPr/>
          <a:lstStyle/>
          <a:p>
            <a:fld id="{7411AF02-1B22-4C42-9C18-A4201EBB97CC}" type="datetimeFigureOut">
              <a:rPr lang="en-IN" smtClean="0"/>
              <a:t>24-12-2021</a:t>
            </a:fld>
            <a:endParaRPr lang="en-IN"/>
          </a:p>
        </p:txBody>
      </p:sp>
      <p:sp>
        <p:nvSpPr>
          <p:cNvPr id="5" name="Footer Placeholder 4">
            <a:extLst>
              <a:ext uri="{FF2B5EF4-FFF2-40B4-BE49-F238E27FC236}">
                <a16:creationId xmlns:a16="http://schemas.microsoft.com/office/drawing/2014/main" id="{9F5E2BCA-D245-4FEA-B73F-3B7B5C250B3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6E7D35E-54A7-4C91-9055-CB03AD11A2BA}"/>
              </a:ext>
            </a:extLst>
          </p:cNvPr>
          <p:cNvSpPr>
            <a:spLocks noGrp="1"/>
          </p:cNvSpPr>
          <p:nvPr>
            <p:ph type="sldNum" sz="quarter" idx="12"/>
          </p:nvPr>
        </p:nvSpPr>
        <p:spPr/>
        <p:txBody>
          <a:bodyPr/>
          <a:lstStyle/>
          <a:p>
            <a:fld id="{10E0E881-0B63-470F-9750-BB775B784C63}" type="slidenum">
              <a:rPr lang="en-IN" smtClean="0"/>
              <a:t>‹#›</a:t>
            </a:fld>
            <a:endParaRPr lang="en-IN"/>
          </a:p>
        </p:txBody>
      </p:sp>
    </p:spTree>
    <p:extLst>
      <p:ext uri="{BB962C8B-B14F-4D97-AF65-F5344CB8AC3E}">
        <p14:creationId xmlns:p14="http://schemas.microsoft.com/office/powerpoint/2010/main" val="31210563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099D4-A591-497E-992A-A040AC9F491B}"/>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085283F-88DA-4A24-9EAF-5D20B4759C1C}"/>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78676E-2F6E-4982-9BC4-A514C09F3AAA}"/>
              </a:ext>
            </a:extLst>
          </p:cNvPr>
          <p:cNvSpPr>
            <a:spLocks noGrp="1"/>
          </p:cNvSpPr>
          <p:nvPr>
            <p:ph type="dt" sz="half" idx="10"/>
          </p:nvPr>
        </p:nvSpPr>
        <p:spPr/>
        <p:txBody>
          <a:bodyPr/>
          <a:lstStyle/>
          <a:p>
            <a:fld id="{7411AF02-1B22-4C42-9C18-A4201EBB97CC}" type="datetimeFigureOut">
              <a:rPr lang="en-IN" smtClean="0"/>
              <a:t>24-12-2021</a:t>
            </a:fld>
            <a:endParaRPr lang="en-IN"/>
          </a:p>
        </p:txBody>
      </p:sp>
      <p:sp>
        <p:nvSpPr>
          <p:cNvPr id="5" name="Footer Placeholder 4">
            <a:extLst>
              <a:ext uri="{FF2B5EF4-FFF2-40B4-BE49-F238E27FC236}">
                <a16:creationId xmlns:a16="http://schemas.microsoft.com/office/drawing/2014/main" id="{75E93AF2-2CCD-40E2-9F13-BA5FA7C222C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F427DF9-036A-47AB-B008-2C339691C999}"/>
              </a:ext>
            </a:extLst>
          </p:cNvPr>
          <p:cNvSpPr>
            <a:spLocks noGrp="1"/>
          </p:cNvSpPr>
          <p:nvPr>
            <p:ph type="sldNum" sz="quarter" idx="12"/>
          </p:nvPr>
        </p:nvSpPr>
        <p:spPr/>
        <p:txBody>
          <a:bodyPr/>
          <a:lstStyle/>
          <a:p>
            <a:fld id="{10E0E881-0B63-470F-9750-BB775B784C63}" type="slidenum">
              <a:rPr lang="en-IN" smtClean="0"/>
              <a:t>‹#›</a:t>
            </a:fld>
            <a:endParaRPr lang="en-IN"/>
          </a:p>
        </p:txBody>
      </p:sp>
    </p:spTree>
    <p:extLst>
      <p:ext uri="{BB962C8B-B14F-4D97-AF65-F5344CB8AC3E}">
        <p14:creationId xmlns:p14="http://schemas.microsoft.com/office/powerpoint/2010/main" val="29971951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BA75D-B66C-4789-86DB-756A6BBE288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1432117-AD36-46B5-953E-C910E4F6B4BD}"/>
              </a:ext>
            </a:extLst>
          </p:cNvPr>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9A4C71D-7AE7-42C4-A1DC-77636076F456}"/>
              </a:ext>
            </a:extLst>
          </p:cNvPr>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CB24145-0216-40F5-ADEE-9110CBF57FFC}"/>
              </a:ext>
            </a:extLst>
          </p:cNvPr>
          <p:cNvSpPr>
            <a:spLocks noGrp="1"/>
          </p:cNvSpPr>
          <p:nvPr>
            <p:ph type="dt" sz="half" idx="10"/>
          </p:nvPr>
        </p:nvSpPr>
        <p:spPr/>
        <p:txBody>
          <a:bodyPr/>
          <a:lstStyle/>
          <a:p>
            <a:fld id="{7411AF02-1B22-4C42-9C18-A4201EBB97CC}" type="datetimeFigureOut">
              <a:rPr lang="en-IN" smtClean="0"/>
              <a:t>24-12-2021</a:t>
            </a:fld>
            <a:endParaRPr lang="en-IN"/>
          </a:p>
        </p:txBody>
      </p:sp>
      <p:sp>
        <p:nvSpPr>
          <p:cNvPr id="6" name="Footer Placeholder 5">
            <a:extLst>
              <a:ext uri="{FF2B5EF4-FFF2-40B4-BE49-F238E27FC236}">
                <a16:creationId xmlns:a16="http://schemas.microsoft.com/office/drawing/2014/main" id="{01C7ED8B-9DE3-4023-9CEA-1D80285776F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700F409-AACC-4A5B-B934-6DC564722279}"/>
              </a:ext>
            </a:extLst>
          </p:cNvPr>
          <p:cNvSpPr>
            <a:spLocks noGrp="1"/>
          </p:cNvSpPr>
          <p:nvPr>
            <p:ph type="sldNum" sz="quarter" idx="12"/>
          </p:nvPr>
        </p:nvSpPr>
        <p:spPr/>
        <p:txBody>
          <a:bodyPr/>
          <a:lstStyle/>
          <a:p>
            <a:fld id="{10E0E881-0B63-470F-9750-BB775B784C63}" type="slidenum">
              <a:rPr lang="en-IN" smtClean="0"/>
              <a:t>‹#›</a:t>
            </a:fld>
            <a:endParaRPr lang="en-IN"/>
          </a:p>
        </p:txBody>
      </p:sp>
    </p:spTree>
    <p:extLst>
      <p:ext uri="{BB962C8B-B14F-4D97-AF65-F5344CB8AC3E}">
        <p14:creationId xmlns:p14="http://schemas.microsoft.com/office/powerpoint/2010/main" val="37871429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46F41-8982-49C2-9C5C-839EC19ACCAC}"/>
              </a:ext>
            </a:extLst>
          </p:cNvPr>
          <p:cNvSpPr>
            <a:spLocks noGrp="1"/>
          </p:cNvSpPr>
          <p:nvPr>
            <p:ph type="title"/>
          </p:nvPr>
        </p:nvSpPr>
        <p:spPr>
          <a:xfrm>
            <a:off x="630238" y="365125"/>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2E2D1F1-467B-492C-A107-CD63006C6C4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D78D10-3F32-45C3-91F4-EDF93C81CB1D}"/>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ADFE92E-5472-43CF-89C4-8F2A61F6EEB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8FB6B3-8E0C-409C-A916-4E1E22FD23DE}"/>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C5617D7-E561-4F65-AB15-2B31F5D904D9}"/>
              </a:ext>
            </a:extLst>
          </p:cNvPr>
          <p:cNvSpPr>
            <a:spLocks noGrp="1"/>
          </p:cNvSpPr>
          <p:nvPr>
            <p:ph type="dt" sz="half" idx="10"/>
          </p:nvPr>
        </p:nvSpPr>
        <p:spPr/>
        <p:txBody>
          <a:bodyPr/>
          <a:lstStyle/>
          <a:p>
            <a:fld id="{7411AF02-1B22-4C42-9C18-A4201EBB97CC}" type="datetimeFigureOut">
              <a:rPr lang="en-IN" smtClean="0"/>
              <a:t>24-12-2021</a:t>
            </a:fld>
            <a:endParaRPr lang="en-IN"/>
          </a:p>
        </p:txBody>
      </p:sp>
      <p:sp>
        <p:nvSpPr>
          <p:cNvPr id="8" name="Footer Placeholder 7">
            <a:extLst>
              <a:ext uri="{FF2B5EF4-FFF2-40B4-BE49-F238E27FC236}">
                <a16:creationId xmlns:a16="http://schemas.microsoft.com/office/drawing/2014/main" id="{19065AA2-4846-43E2-A7F9-518D2CD6ED4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BE4FA63-7D0F-41E9-97FB-3FCD985E6BCF}"/>
              </a:ext>
            </a:extLst>
          </p:cNvPr>
          <p:cNvSpPr>
            <a:spLocks noGrp="1"/>
          </p:cNvSpPr>
          <p:nvPr>
            <p:ph type="sldNum" sz="quarter" idx="12"/>
          </p:nvPr>
        </p:nvSpPr>
        <p:spPr/>
        <p:txBody>
          <a:bodyPr/>
          <a:lstStyle/>
          <a:p>
            <a:fld id="{10E0E881-0B63-470F-9750-BB775B784C63}" type="slidenum">
              <a:rPr lang="en-IN" smtClean="0"/>
              <a:t>‹#›</a:t>
            </a:fld>
            <a:endParaRPr lang="en-IN"/>
          </a:p>
        </p:txBody>
      </p:sp>
    </p:spTree>
    <p:extLst>
      <p:ext uri="{BB962C8B-B14F-4D97-AF65-F5344CB8AC3E}">
        <p14:creationId xmlns:p14="http://schemas.microsoft.com/office/powerpoint/2010/main" val="3898918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0D370F1-A8D7-4E8C-958B-4266D2FCCF74}" type="datetimeFigureOut">
              <a:rPr lang="en-US" smtClean="0"/>
              <a:pPr/>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68D7BF8-6C68-424F-9BEA-76F06FDFBB4E}"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3D399-2A95-4846-8DF9-0C698EB8168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B7A46E5-FFD2-4CAD-AA6C-7E3EE6E101CB}"/>
              </a:ext>
            </a:extLst>
          </p:cNvPr>
          <p:cNvSpPr>
            <a:spLocks noGrp="1"/>
          </p:cNvSpPr>
          <p:nvPr>
            <p:ph type="dt" sz="half" idx="10"/>
          </p:nvPr>
        </p:nvSpPr>
        <p:spPr/>
        <p:txBody>
          <a:bodyPr/>
          <a:lstStyle/>
          <a:p>
            <a:fld id="{7411AF02-1B22-4C42-9C18-A4201EBB97CC}" type="datetimeFigureOut">
              <a:rPr lang="en-IN" smtClean="0"/>
              <a:t>24-12-2021</a:t>
            </a:fld>
            <a:endParaRPr lang="en-IN"/>
          </a:p>
        </p:txBody>
      </p:sp>
      <p:sp>
        <p:nvSpPr>
          <p:cNvPr id="4" name="Footer Placeholder 3">
            <a:extLst>
              <a:ext uri="{FF2B5EF4-FFF2-40B4-BE49-F238E27FC236}">
                <a16:creationId xmlns:a16="http://schemas.microsoft.com/office/drawing/2014/main" id="{88641B91-0496-4D24-AE2C-C0A1B77453F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E371354-C37E-4EE4-8F9D-7C314346F221}"/>
              </a:ext>
            </a:extLst>
          </p:cNvPr>
          <p:cNvSpPr>
            <a:spLocks noGrp="1"/>
          </p:cNvSpPr>
          <p:nvPr>
            <p:ph type="sldNum" sz="quarter" idx="12"/>
          </p:nvPr>
        </p:nvSpPr>
        <p:spPr/>
        <p:txBody>
          <a:bodyPr/>
          <a:lstStyle/>
          <a:p>
            <a:fld id="{10E0E881-0B63-470F-9750-BB775B784C63}" type="slidenum">
              <a:rPr lang="en-IN" smtClean="0"/>
              <a:t>‹#›</a:t>
            </a:fld>
            <a:endParaRPr lang="en-IN"/>
          </a:p>
        </p:txBody>
      </p:sp>
    </p:spTree>
    <p:extLst>
      <p:ext uri="{BB962C8B-B14F-4D97-AF65-F5344CB8AC3E}">
        <p14:creationId xmlns:p14="http://schemas.microsoft.com/office/powerpoint/2010/main" val="37605629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F0AD47-50DC-4231-9CDC-3C53A3D731F0}"/>
              </a:ext>
            </a:extLst>
          </p:cNvPr>
          <p:cNvSpPr>
            <a:spLocks noGrp="1"/>
          </p:cNvSpPr>
          <p:nvPr>
            <p:ph type="dt" sz="half" idx="10"/>
          </p:nvPr>
        </p:nvSpPr>
        <p:spPr/>
        <p:txBody>
          <a:bodyPr/>
          <a:lstStyle/>
          <a:p>
            <a:fld id="{7411AF02-1B22-4C42-9C18-A4201EBB97CC}" type="datetimeFigureOut">
              <a:rPr lang="en-IN" smtClean="0"/>
              <a:t>24-12-2021</a:t>
            </a:fld>
            <a:endParaRPr lang="en-IN"/>
          </a:p>
        </p:txBody>
      </p:sp>
      <p:sp>
        <p:nvSpPr>
          <p:cNvPr id="3" name="Footer Placeholder 2">
            <a:extLst>
              <a:ext uri="{FF2B5EF4-FFF2-40B4-BE49-F238E27FC236}">
                <a16:creationId xmlns:a16="http://schemas.microsoft.com/office/drawing/2014/main" id="{147F97AB-DB94-49B0-B0EA-A6DE4402A91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E946181-86A9-42DD-AEEC-5F65DBCDA5A5}"/>
              </a:ext>
            </a:extLst>
          </p:cNvPr>
          <p:cNvSpPr>
            <a:spLocks noGrp="1"/>
          </p:cNvSpPr>
          <p:nvPr>
            <p:ph type="sldNum" sz="quarter" idx="12"/>
          </p:nvPr>
        </p:nvSpPr>
        <p:spPr/>
        <p:txBody>
          <a:bodyPr/>
          <a:lstStyle/>
          <a:p>
            <a:fld id="{10E0E881-0B63-470F-9750-BB775B784C63}" type="slidenum">
              <a:rPr lang="en-IN" smtClean="0"/>
              <a:t>‹#›</a:t>
            </a:fld>
            <a:endParaRPr lang="en-IN"/>
          </a:p>
        </p:txBody>
      </p:sp>
    </p:spTree>
    <p:extLst>
      <p:ext uri="{BB962C8B-B14F-4D97-AF65-F5344CB8AC3E}">
        <p14:creationId xmlns:p14="http://schemas.microsoft.com/office/powerpoint/2010/main" val="7649574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4A78F-D6CE-4071-985F-90FF7B9F196A}"/>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93EB7DD-D853-45A6-B55D-CEFEB7F7407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C9E6850-0B93-4C41-A194-123622B6D35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DB3281-2F9C-4631-9A09-DEB520351033}"/>
              </a:ext>
            </a:extLst>
          </p:cNvPr>
          <p:cNvSpPr>
            <a:spLocks noGrp="1"/>
          </p:cNvSpPr>
          <p:nvPr>
            <p:ph type="dt" sz="half" idx="10"/>
          </p:nvPr>
        </p:nvSpPr>
        <p:spPr/>
        <p:txBody>
          <a:bodyPr/>
          <a:lstStyle/>
          <a:p>
            <a:fld id="{7411AF02-1B22-4C42-9C18-A4201EBB97CC}" type="datetimeFigureOut">
              <a:rPr lang="en-IN" smtClean="0"/>
              <a:t>24-12-2021</a:t>
            </a:fld>
            <a:endParaRPr lang="en-IN"/>
          </a:p>
        </p:txBody>
      </p:sp>
      <p:sp>
        <p:nvSpPr>
          <p:cNvPr id="6" name="Footer Placeholder 5">
            <a:extLst>
              <a:ext uri="{FF2B5EF4-FFF2-40B4-BE49-F238E27FC236}">
                <a16:creationId xmlns:a16="http://schemas.microsoft.com/office/drawing/2014/main" id="{C960EFAD-BA3C-428E-B964-EE78D038E53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E36C226-92FC-4C59-B1C6-5E7856424698}"/>
              </a:ext>
            </a:extLst>
          </p:cNvPr>
          <p:cNvSpPr>
            <a:spLocks noGrp="1"/>
          </p:cNvSpPr>
          <p:nvPr>
            <p:ph type="sldNum" sz="quarter" idx="12"/>
          </p:nvPr>
        </p:nvSpPr>
        <p:spPr/>
        <p:txBody>
          <a:bodyPr/>
          <a:lstStyle/>
          <a:p>
            <a:fld id="{10E0E881-0B63-470F-9750-BB775B784C63}" type="slidenum">
              <a:rPr lang="en-IN" smtClean="0"/>
              <a:t>‹#›</a:t>
            </a:fld>
            <a:endParaRPr lang="en-IN"/>
          </a:p>
        </p:txBody>
      </p:sp>
    </p:spTree>
    <p:extLst>
      <p:ext uri="{BB962C8B-B14F-4D97-AF65-F5344CB8AC3E}">
        <p14:creationId xmlns:p14="http://schemas.microsoft.com/office/powerpoint/2010/main" val="7617556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08C8D-2F14-4973-BA05-39F4A7115345}"/>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9272787-C946-469C-A0C2-B2E8DCFA8CF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CB007E8-3C62-4693-9D19-E0B65F5469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22046F-950D-45C3-9CA9-A4871E2E6D9D}"/>
              </a:ext>
            </a:extLst>
          </p:cNvPr>
          <p:cNvSpPr>
            <a:spLocks noGrp="1"/>
          </p:cNvSpPr>
          <p:nvPr>
            <p:ph type="dt" sz="half" idx="10"/>
          </p:nvPr>
        </p:nvSpPr>
        <p:spPr/>
        <p:txBody>
          <a:bodyPr/>
          <a:lstStyle/>
          <a:p>
            <a:fld id="{7411AF02-1B22-4C42-9C18-A4201EBB97CC}" type="datetimeFigureOut">
              <a:rPr lang="en-IN" smtClean="0"/>
              <a:t>24-12-2021</a:t>
            </a:fld>
            <a:endParaRPr lang="en-IN"/>
          </a:p>
        </p:txBody>
      </p:sp>
      <p:sp>
        <p:nvSpPr>
          <p:cNvPr id="6" name="Footer Placeholder 5">
            <a:extLst>
              <a:ext uri="{FF2B5EF4-FFF2-40B4-BE49-F238E27FC236}">
                <a16:creationId xmlns:a16="http://schemas.microsoft.com/office/drawing/2014/main" id="{BF6A7BF6-8F5F-4C68-A2D5-3DEE26E9F6C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0BB6151-208F-4D5B-81A5-7B1DBF926941}"/>
              </a:ext>
            </a:extLst>
          </p:cNvPr>
          <p:cNvSpPr>
            <a:spLocks noGrp="1"/>
          </p:cNvSpPr>
          <p:nvPr>
            <p:ph type="sldNum" sz="quarter" idx="12"/>
          </p:nvPr>
        </p:nvSpPr>
        <p:spPr/>
        <p:txBody>
          <a:bodyPr/>
          <a:lstStyle/>
          <a:p>
            <a:fld id="{10E0E881-0B63-470F-9750-BB775B784C63}" type="slidenum">
              <a:rPr lang="en-IN" smtClean="0"/>
              <a:t>‹#›</a:t>
            </a:fld>
            <a:endParaRPr lang="en-IN"/>
          </a:p>
        </p:txBody>
      </p:sp>
    </p:spTree>
    <p:extLst>
      <p:ext uri="{BB962C8B-B14F-4D97-AF65-F5344CB8AC3E}">
        <p14:creationId xmlns:p14="http://schemas.microsoft.com/office/powerpoint/2010/main" val="21600696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D82C9-A47E-48C0-BB2D-ED24580A1A5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6064878-AAAB-4929-907E-8FA9C627A2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33A5D99-5977-4946-B8E1-967C0EAED818}"/>
              </a:ext>
            </a:extLst>
          </p:cNvPr>
          <p:cNvSpPr>
            <a:spLocks noGrp="1"/>
          </p:cNvSpPr>
          <p:nvPr>
            <p:ph type="dt" sz="half" idx="10"/>
          </p:nvPr>
        </p:nvSpPr>
        <p:spPr/>
        <p:txBody>
          <a:bodyPr/>
          <a:lstStyle/>
          <a:p>
            <a:fld id="{7411AF02-1B22-4C42-9C18-A4201EBB97CC}" type="datetimeFigureOut">
              <a:rPr lang="en-IN" smtClean="0"/>
              <a:t>24-12-2021</a:t>
            </a:fld>
            <a:endParaRPr lang="en-IN"/>
          </a:p>
        </p:txBody>
      </p:sp>
      <p:sp>
        <p:nvSpPr>
          <p:cNvPr id="5" name="Footer Placeholder 4">
            <a:extLst>
              <a:ext uri="{FF2B5EF4-FFF2-40B4-BE49-F238E27FC236}">
                <a16:creationId xmlns:a16="http://schemas.microsoft.com/office/drawing/2014/main" id="{ABF578B8-D709-4A02-ABB3-3A2EF1621A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4ECA488-9155-488E-B11F-3617851B6B76}"/>
              </a:ext>
            </a:extLst>
          </p:cNvPr>
          <p:cNvSpPr>
            <a:spLocks noGrp="1"/>
          </p:cNvSpPr>
          <p:nvPr>
            <p:ph type="sldNum" sz="quarter" idx="12"/>
          </p:nvPr>
        </p:nvSpPr>
        <p:spPr/>
        <p:txBody>
          <a:bodyPr/>
          <a:lstStyle/>
          <a:p>
            <a:fld id="{10E0E881-0B63-470F-9750-BB775B784C63}" type="slidenum">
              <a:rPr lang="en-IN" smtClean="0"/>
              <a:t>‹#›</a:t>
            </a:fld>
            <a:endParaRPr lang="en-IN"/>
          </a:p>
        </p:txBody>
      </p:sp>
    </p:spTree>
    <p:extLst>
      <p:ext uri="{BB962C8B-B14F-4D97-AF65-F5344CB8AC3E}">
        <p14:creationId xmlns:p14="http://schemas.microsoft.com/office/powerpoint/2010/main" val="9765209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92731F-7A7A-4EAA-A08A-52C34E3BFC60}"/>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4D6BB27-3942-47EB-920B-E170FF2CAAA6}"/>
              </a:ext>
            </a:extLst>
          </p:cNvPr>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9EFF357-F42B-4CC1-A580-A576E5593B9C}"/>
              </a:ext>
            </a:extLst>
          </p:cNvPr>
          <p:cNvSpPr>
            <a:spLocks noGrp="1"/>
          </p:cNvSpPr>
          <p:nvPr>
            <p:ph type="dt" sz="half" idx="10"/>
          </p:nvPr>
        </p:nvSpPr>
        <p:spPr/>
        <p:txBody>
          <a:bodyPr/>
          <a:lstStyle/>
          <a:p>
            <a:fld id="{7411AF02-1B22-4C42-9C18-A4201EBB97CC}" type="datetimeFigureOut">
              <a:rPr lang="en-IN" smtClean="0"/>
              <a:t>24-12-2021</a:t>
            </a:fld>
            <a:endParaRPr lang="en-IN"/>
          </a:p>
        </p:txBody>
      </p:sp>
      <p:sp>
        <p:nvSpPr>
          <p:cNvPr id="5" name="Footer Placeholder 4">
            <a:extLst>
              <a:ext uri="{FF2B5EF4-FFF2-40B4-BE49-F238E27FC236}">
                <a16:creationId xmlns:a16="http://schemas.microsoft.com/office/drawing/2014/main" id="{78BBA579-BC05-47A7-AABA-B11B6AC39E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2DC5811-369F-4644-83C0-DAE9550946B7}"/>
              </a:ext>
            </a:extLst>
          </p:cNvPr>
          <p:cNvSpPr>
            <a:spLocks noGrp="1"/>
          </p:cNvSpPr>
          <p:nvPr>
            <p:ph type="sldNum" sz="quarter" idx="12"/>
          </p:nvPr>
        </p:nvSpPr>
        <p:spPr/>
        <p:txBody>
          <a:bodyPr/>
          <a:lstStyle/>
          <a:p>
            <a:fld id="{10E0E881-0B63-470F-9750-BB775B784C63}" type="slidenum">
              <a:rPr lang="en-IN" smtClean="0"/>
              <a:t>‹#›</a:t>
            </a:fld>
            <a:endParaRPr lang="en-IN"/>
          </a:p>
        </p:txBody>
      </p:sp>
    </p:spTree>
    <p:extLst>
      <p:ext uri="{BB962C8B-B14F-4D97-AF65-F5344CB8AC3E}">
        <p14:creationId xmlns:p14="http://schemas.microsoft.com/office/powerpoint/2010/main" val="42350439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900C794-DB04-4860-81DF-E1029F7EC199}" type="datetimeFigureOut">
              <a:rPr lang="en-US" smtClean="0"/>
              <a:pPr/>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932F3C-0C25-4F2E-B9E3-9A90592C31C9}" type="slidenum">
              <a:rPr lang="en-US" smtClean="0"/>
              <a:pPr/>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00C794-DB04-4860-81DF-E1029F7EC199}" type="datetimeFigureOut">
              <a:rPr lang="en-US" smtClean="0"/>
              <a:pPr/>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932F3C-0C25-4F2E-B9E3-9A90592C31C9}" type="slidenum">
              <a:rPr lang="en-US" smtClean="0"/>
              <a:pPr/>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00C794-DB04-4860-81DF-E1029F7EC199}" type="datetimeFigureOut">
              <a:rPr lang="en-US" smtClean="0"/>
              <a:pPr/>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932F3C-0C25-4F2E-B9E3-9A90592C31C9}" type="slidenum">
              <a:rPr lang="en-US" smtClean="0"/>
              <a:pPr/>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900C794-DB04-4860-81DF-E1029F7EC199}" type="datetimeFigureOut">
              <a:rPr lang="en-US" smtClean="0"/>
              <a:pPr/>
              <a:t>12/24/2021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932F3C-0C25-4F2E-B9E3-9A90592C31C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D370F1-A8D7-4E8C-958B-4266D2FCCF74}" type="datetimeFigureOut">
              <a:rPr lang="en-US" smtClean="0"/>
              <a:pPr/>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68D7BF8-6C68-424F-9BEA-76F06FDFBB4E}"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900C794-DB04-4860-81DF-E1029F7EC199}" type="datetimeFigureOut">
              <a:rPr lang="en-US" smtClean="0"/>
              <a:pPr/>
              <a:t>12/24/2021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932F3C-0C25-4F2E-B9E3-9A90592C31C9}" type="slidenum">
              <a:rPr lang="en-US" smtClean="0"/>
              <a:pPr/>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900C794-DB04-4860-81DF-E1029F7EC199}" type="datetimeFigureOut">
              <a:rPr lang="en-US" smtClean="0"/>
              <a:pPr/>
              <a:t>12/24/2021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932F3C-0C25-4F2E-B9E3-9A90592C31C9}" type="slidenum">
              <a:rPr lang="en-US" smtClean="0"/>
              <a:pPr/>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00C794-DB04-4860-81DF-E1029F7EC199}" type="datetimeFigureOut">
              <a:rPr lang="en-US" smtClean="0"/>
              <a:pPr/>
              <a:t>12/24/2021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932F3C-0C25-4F2E-B9E3-9A90592C31C9}" type="slidenum">
              <a:rPr lang="en-US" smtClean="0"/>
              <a:pPr/>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00C794-DB04-4860-81DF-E1029F7EC199}" type="datetimeFigureOut">
              <a:rPr lang="en-US" smtClean="0"/>
              <a:pPr/>
              <a:t>12/24/2021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932F3C-0C25-4F2E-B9E3-9A90592C31C9}" type="slidenum">
              <a:rPr lang="en-US" smtClean="0"/>
              <a:pPr/>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00C794-DB04-4860-81DF-E1029F7EC199}" type="datetimeFigureOut">
              <a:rPr lang="en-US" smtClean="0"/>
              <a:pPr/>
              <a:t>12/24/2021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932F3C-0C25-4F2E-B9E3-9A90592C31C9}" type="slidenum">
              <a:rPr lang="en-US" smtClean="0"/>
              <a:pPr/>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00C794-DB04-4860-81DF-E1029F7EC199}" type="datetimeFigureOut">
              <a:rPr lang="en-US" smtClean="0"/>
              <a:pPr/>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932F3C-0C25-4F2E-B9E3-9A90592C31C9}" type="slidenum">
              <a:rPr lang="en-US" smtClean="0"/>
              <a:pPr/>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00C794-DB04-4860-81DF-E1029F7EC199}" type="datetimeFigureOut">
              <a:rPr lang="en-US" smtClean="0"/>
              <a:pPr/>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932F3C-0C25-4F2E-B9E3-9A90592C31C9}" type="slidenum">
              <a:rPr lang="en-US" smtClean="0"/>
              <a:pPr/>
              <a:t>‹#›</a:t>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F5B1330-5208-4C28-BFA7-30C5964A289C}" type="datetimeFigureOut">
              <a:rPr lang="en-US" smtClean="0"/>
              <a:pPr/>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B5ACF6-4566-4C12-A013-F17DED009A8C}" type="slidenum">
              <a:rPr lang="en-US" smtClean="0"/>
              <a:pPr/>
              <a:t>‹#›</a:t>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F5B1330-5208-4C28-BFA7-30C5964A289C}" type="datetimeFigureOut">
              <a:rPr lang="en-US" smtClean="0"/>
              <a:pPr/>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B5ACF6-4566-4C12-A013-F17DED009A8C}" type="slidenum">
              <a:rPr lang="en-US" smtClean="0"/>
              <a:pPr/>
              <a:t>‹#›</a:t>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5B1330-5208-4C28-BFA7-30C5964A289C}" type="datetimeFigureOut">
              <a:rPr lang="en-US" smtClean="0"/>
              <a:pPr/>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B5ACF6-4566-4C12-A013-F17DED009A8C}"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0D370F1-A8D7-4E8C-958B-4266D2FCCF74}" type="datetimeFigureOut">
              <a:rPr lang="en-US" smtClean="0"/>
              <a:pPr/>
              <a:t>12/24/2021</a:t>
            </a:fld>
            <a:endParaRPr lang="en-US"/>
          </a:p>
        </p:txBody>
      </p:sp>
      <p:sp>
        <p:nvSpPr>
          <p:cNvPr id="6" name="Footer Placeholder 5"/>
          <p:cNvSpPr>
            <a:spLocks noGrp="1"/>
          </p:cNvSpPr>
          <p:nvPr>
            <p:ph type="ftr" sz="quarter" idx="11"/>
          </p:nvPr>
        </p:nvSpPr>
        <p:spPr/>
        <p:txBody>
          <a:bodyPr/>
          <a:lstStyle/>
          <a:p>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F5B1330-5208-4C28-BFA7-30C5964A289C}" type="datetimeFigureOut">
              <a:rPr lang="en-US" smtClean="0"/>
              <a:pPr/>
              <a:t>12/24/2021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B5ACF6-4566-4C12-A013-F17DED009A8C}" type="slidenum">
              <a:rPr lang="en-US" smtClean="0"/>
              <a:pPr/>
              <a:t>‹#›</a:t>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F5B1330-5208-4C28-BFA7-30C5964A289C}" type="datetimeFigureOut">
              <a:rPr lang="en-US" smtClean="0"/>
              <a:pPr/>
              <a:t>12/24/2021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B5ACF6-4566-4C12-A013-F17DED009A8C}" type="slidenum">
              <a:rPr lang="en-US" smtClean="0"/>
              <a:pPr/>
              <a:t>‹#›</a:t>
            </a:fld>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F5B1330-5208-4C28-BFA7-30C5964A289C}" type="datetimeFigureOut">
              <a:rPr lang="en-US" smtClean="0"/>
              <a:pPr/>
              <a:t>12/24/2021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B5ACF6-4566-4C12-A013-F17DED009A8C}" type="slidenum">
              <a:rPr lang="en-US" smtClean="0"/>
              <a:pPr/>
              <a:t>‹#›</a:t>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5B1330-5208-4C28-BFA7-30C5964A289C}" type="datetimeFigureOut">
              <a:rPr lang="en-US" smtClean="0"/>
              <a:pPr/>
              <a:t>12/24/2021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B5ACF6-4566-4C12-A013-F17DED009A8C}" type="slidenum">
              <a:rPr lang="en-US" smtClean="0"/>
              <a:pPr/>
              <a:t>‹#›</a:t>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F5B1330-5208-4C28-BFA7-30C5964A289C}" type="datetimeFigureOut">
              <a:rPr lang="en-US" smtClean="0"/>
              <a:pPr/>
              <a:t>12/24/2021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B5ACF6-4566-4C12-A013-F17DED009A8C}" type="slidenum">
              <a:rPr lang="en-US" smtClean="0"/>
              <a:pPr/>
              <a:t>‹#›</a:t>
            </a:fld>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F5B1330-5208-4C28-BFA7-30C5964A289C}" type="datetimeFigureOut">
              <a:rPr lang="en-US" smtClean="0"/>
              <a:pPr/>
              <a:t>12/24/2021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B5ACF6-4566-4C12-A013-F17DED009A8C}" type="slidenum">
              <a:rPr lang="en-US" smtClean="0"/>
              <a:pPr/>
              <a:t>‹#›</a:t>
            </a:fld>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F5B1330-5208-4C28-BFA7-30C5964A289C}" type="datetimeFigureOut">
              <a:rPr lang="en-US" smtClean="0"/>
              <a:pPr/>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B5ACF6-4566-4C12-A013-F17DED009A8C}" type="slidenum">
              <a:rPr lang="en-US" smtClean="0"/>
              <a:pPr/>
              <a:t>‹#›</a:t>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F5B1330-5208-4C28-BFA7-30C5964A289C}" type="datetimeFigureOut">
              <a:rPr lang="en-US" smtClean="0"/>
              <a:pPr/>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B5ACF6-4566-4C12-A013-F17DED009A8C}" type="slidenum">
              <a:rPr lang="en-US" smtClean="0"/>
              <a:pPr/>
              <a:t>‹#›</a:t>
            </a:fld>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7B0CD2F-477D-4960-A308-D978D866E360}" type="datetimeFigureOut">
              <a:rPr lang="en-US" smtClean="0"/>
              <a:pPr/>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82B3FE-E028-4BC9-A138-2A6226A8114D}" type="slidenum">
              <a:rPr lang="en-US" smtClean="0"/>
              <a:pPr/>
              <a:t>‹#›</a:t>
            </a:fld>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B0CD2F-477D-4960-A308-D978D866E360}" type="datetimeFigureOut">
              <a:rPr lang="en-US" smtClean="0"/>
              <a:pPr/>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82B3FE-E028-4BC9-A138-2A6226A8114D}"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0D370F1-A8D7-4E8C-958B-4266D2FCCF74}" type="datetimeFigureOut">
              <a:rPr lang="en-US" smtClean="0"/>
              <a:pPr/>
              <a:t>12/24/2021</a:t>
            </a:fld>
            <a:endParaRPr lang="en-US"/>
          </a:p>
        </p:txBody>
      </p:sp>
      <p:sp>
        <p:nvSpPr>
          <p:cNvPr id="8" name="Footer Placeholder 7"/>
          <p:cNvSpPr>
            <a:spLocks noGrp="1"/>
          </p:cNvSpPr>
          <p:nvPr>
            <p:ph type="ftr" sz="quarter" idx="11"/>
          </p:nvPr>
        </p:nvSpPr>
        <p:spPr/>
        <p:txBody>
          <a:bodyPr/>
          <a:lstStyle/>
          <a:p>
            <a:endParaRPr lang="en-US"/>
          </a:p>
        </p:txBody>
      </p:sp>
      <p:sp>
        <p:nvSpPr>
          <p:cNvPr id="10" name="TextBox 9">
            <a:extLst>
              <a:ext uri="{FF2B5EF4-FFF2-40B4-BE49-F238E27FC236}">
                <a16:creationId xmlns:a16="http://schemas.microsoft.com/office/drawing/2014/main" id="{FBFC85CD-C449-4FD0-AEF6-7B80499F34C4}"/>
              </a:ext>
            </a:extLst>
          </p:cNvPr>
          <p:cNvSpPr txBox="1"/>
          <p:nvPr userDrawn="1"/>
        </p:nvSpPr>
        <p:spPr>
          <a:xfrm>
            <a:off x="7239000" y="6477000"/>
            <a:ext cx="1434495" cy="369332"/>
          </a:xfrm>
          <a:prstGeom prst="rect">
            <a:avLst/>
          </a:prstGeom>
          <a:noFill/>
        </p:spPr>
        <p:txBody>
          <a:bodyPr wrap="none" rtlCol="0">
            <a:spAutoFit/>
          </a:bodyPr>
          <a:lstStyle/>
          <a:p>
            <a:r>
              <a:rPr lang="en-US" b="1" i="1" dirty="0"/>
              <a:t>Dr.P.S.Maran</a:t>
            </a:r>
            <a:endParaRPr lang="en-IN" b="1" i="1"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B0CD2F-477D-4960-A308-D978D866E360}" type="datetimeFigureOut">
              <a:rPr lang="en-US" smtClean="0"/>
              <a:pPr/>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82B3FE-E028-4BC9-A138-2A6226A8114D}" type="slidenum">
              <a:rPr lang="en-US" smtClean="0"/>
              <a:pPr/>
              <a:t>‹#›</a:t>
            </a:fld>
            <a:endParaRPr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B0CD2F-477D-4960-A308-D978D866E360}" type="datetimeFigureOut">
              <a:rPr lang="en-US" smtClean="0"/>
              <a:pPr/>
              <a:t>12/24/2021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82B3FE-E028-4BC9-A138-2A6226A8114D}" type="slidenum">
              <a:rPr lang="en-US" smtClean="0"/>
              <a:pPr/>
              <a:t>‹#›</a:t>
            </a:fld>
            <a:endParaRPr 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B0CD2F-477D-4960-A308-D978D866E360}" type="datetimeFigureOut">
              <a:rPr lang="en-US" smtClean="0"/>
              <a:pPr/>
              <a:t>12/24/2021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E82B3FE-E028-4BC9-A138-2A6226A8114D}" type="slidenum">
              <a:rPr lang="en-US" smtClean="0"/>
              <a:pPr/>
              <a:t>‹#›</a:t>
            </a:fld>
            <a:endParaRPr 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7B0CD2F-477D-4960-A308-D978D866E360}" type="datetimeFigureOut">
              <a:rPr lang="en-US" smtClean="0"/>
              <a:pPr/>
              <a:t>12/24/2021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E82B3FE-E028-4BC9-A138-2A6226A8114D}" type="slidenum">
              <a:rPr lang="en-US" smtClean="0"/>
              <a:pPr/>
              <a:t>‹#›</a:t>
            </a:fld>
            <a:endParaRPr 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B0CD2F-477D-4960-A308-D978D866E360}" type="datetimeFigureOut">
              <a:rPr lang="en-US" smtClean="0"/>
              <a:pPr/>
              <a:t>12/24/2021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E82B3FE-E028-4BC9-A138-2A6226A8114D}" type="slidenum">
              <a:rPr lang="en-US" smtClean="0"/>
              <a:pPr/>
              <a:t>‹#›</a:t>
            </a:fld>
            <a:endParaRPr 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B0CD2F-477D-4960-A308-D978D866E360}" type="datetimeFigureOut">
              <a:rPr lang="en-US" smtClean="0"/>
              <a:pPr/>
              <a:t>12/24/2021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82B3FE-E028-4BC9-A138-2A6226A8114D}" type="slidenum">
              <a:rPr lang="en-US" smtClean="0"/>
              <a:pPr/>
              <a:t>‹#›</a:t>
            </a:fld>
            <a:endParaRPr 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B0CD2F-477D-4960-A308-D978D866E360}" type="datetimeFigureOut">
              <a:rPr lang="en-US" smtClean="0"/>
              <a:pPr/>
              <a:t>12/24/2021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82B3FE-E028-4BC9-A138-2A6226A8114D}" type="slidenum">
              <a:rPr lang="en-US" smtClean="0"/>
              <a:pPr/>
              <a:t>‹#›</a:t>
            </a:fld>
            <a:endParaRPr 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B0CD2F-477D-4960-A308-D978D866E360}" type="datetimeFigureOut">
              <a:rPr lang="en-US" smtClean="0"/>
              <a:pPr/>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82B3FE-E028-4BC9-A138-2A6226A8114D}" type="slidenum">
              <a:rPr lang="en-US" smtClean="0"/>
              <a:pPr/>
              <a:t>‹#›</a:t>
            </a:fld>
            <a:endParaRPr 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B0CD2F-477D-4960-A308-D978D866E360}" type="datetimeFigureOut">
              <a:rPr lang="en-US" smtClean="0"/>
              <a:pPr/>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82B3FE-E028-4BC9-A138-2A6226A8114D}"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Ref idx="1001">
        <a:schemeClr val="bg1"/>
      </p:bgRef>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370F1-A8D7-4E8C-958B-4266D2FCCF74}" type="datetimeFigureOut">
              <a:rPr lang="en-US" smtClean="0"/>
              <a:pPr/>
              <a:t>12/24/2021</a:t>
            </a:fld>
            <a:endParaRPr lang="en-US"/>
          </a:p>
        </p:txBody>
      </p:sp>
      <p:sp>
        <p:nvSpPr>
          <p:cNvPr id="3" name="Footer Placeholder 2"/>
          <p:cNvSpPr>
            <a:spLocks noGrp="1"/>
          </p:cNvSpPr>
          <p:nvPr>
            <p:ph type="ftr" sz="quarter" idx="11"/>
          </p:nvPr>
        </p:nvSpPr>
        <p:spPr/>
        <p:txBody>
          <a:bodyPr/>
          <a:lstStyle/>
          <a:p>
            <a:endParaRPr lang="en-US"/>
          </a:p>
        </p:txBody>
      </p:sp>
      <p:sp>
        <p:nvSpPr>
          <p:cNvPr id="6" name="TextBox 5">
            <a:extLst>
              <a:ext uri="{FF2B5EF4-FFF2-40B4-BE49-F238E27FC236}">
                <a16:creationId xmlns:a16="http://schemas.microsoft.com/office/drawing/2014/main" id="{E4314E8F-1E5A-420E-B2F9-19C3FE40F033}"/>
              </a:ext>
            </a:extLst>
          </p:cNvPr>
          <p:cNvSpPr txBox="1"/>
          <p:nvPr userDrawn="1"/>
        </p:nvSpPr>
        <p:spPr>
          <a:xfrm>
            <a:off x="7239000" y="6477000"/>
            <a:ext cx="1434495" cy="369332"/>
          </a:xfrm>
          <a:prstGeom prst="rect">
            <a:avLst/>
          </a:prstGeom>
          <a:noFill/>
        </p:spPr>
        <p:txBody>
          <a:bodyPr wrap="none" rtlCol="0">
            <a:spAutoFit/>
          </a:bodyPr>
          <a:lstStyle/>
          <a:p>
            <a:r>
              <a:rPr lang="en-US" b="1" i="1" dirty="0" err="1"/>
              <a:t>Dr.P.S.Maran</a:t>
            </a:r>
            <a:endParaRPr lang="en-IN" b="1" i="1" dirty="0"/>
          </a:p>
        </p:txBody>
      </p:sp>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198120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0D370F1-A8D7-4E8C-958B-4266D2FCCF74}" type="datetimeFigureOut">
              <a:rPr lang="en-US" smtClean="0"/>
              <a:pPr/>
              <a:t>12/24/2021</a:t>
            </a:fld>
            <a:endParaRPr lang="en-US"/>
          </a:p>
        </p:txBody>
      </p:sp>
      <p:sp>
        <p:nvSpPr>
          <p:cNvPr id="6" name="Footer Placeholder 5"/>
          <p:cNvSpPr>
            <a:spLocks noGrp="1"/>
          </p:cNvSpPr>
          <p:nvPr>
            <p:ph type="ftr" sz="quarter" idx="11"/>
          </p:nvPr>
        </p:nvSpPr>
        <p:spPr/>
        <p:txBody>
          <a:bodyPr/>
          <a:lstStyle/>
          <a:p>
            <a:endParaRPr lang="en-US"/>
          </a:p>
        </p:txBody>
      </p:sp>
      <p:sp>
        <p:nvSpPr>
          <p:cNvPr id="9" name="TextBox 8">
            <a:extLst>
              <a:ext uri="{FF2B5EF4-FFF2-40B4-BE49-F238E27FC236}">
                <a16:creationId xmlns:a16="http://schemas.microsoft.com/office/drawing/2014/main" id="{97B23343-EC70-4D39-A1EC-B5A969F35071}"/>
              </a:ext>
            </a:extLst>
          </p:cNvPr>
          <p:cNvSpPr txBox="1"/>
          <p:nvPr userDrawn="1"/>
        </p:nvSpPr>
        <p:spPr>
          <a:xfrm>
            <a:off x="7239000" y="6477000"/>
            <a:ext cx="1434495" cy="369332"/>
          </a:xfrm>
          <a:prstGeom prst="rect">
            <a:avLst/>
          </a:prstGeom>
          <a:noFill/>
        </p:spPr>
        <p:txBody>
          <a:bodyPr wrap="none" rtlCol="0">
            <a:spAutoFit/>
          </a:bodyPr>
          <a:lstStyle/>
          <a:p>
            <a:r>
              <a:rPr lang="en-US" b="1" i="1" dirty="0" err="1"/>
              <a:t>Dr.P.S.Maran</a:t>
            </a:r>
            <a:endParaRPr lang="en-IN" b="1" i="1"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219200" y="758032"/>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0D370F1-A8D7-4E8C-958B-4266D2FCCF74}" type="datetimeFigureOut">
              <a:rPr lang="en-US" smtClean="0"/>
              <a:pPr/>
              <a:t>12/24/2021</a:t>
            </a:fld>
            <a:endParaRPr lang="en-US"/>
          </a:p>
        </p:txBody>
      </p:sp>
      <p:sp>
        <p:nvSpPr>
          <p:cNvPr id="6" name="Footer Placeholder 5"/>
          <p:cNvSpPr>
            <a:spLocks noGrp="1"/>
          </p:cNvSpPr>
          <p:nvPr>
            <p:ph type="ftr" sz="quarter" idx="11"/>
          </p:nvPr>
        </p:nvSpPr>
        <p:spPr/>
        <p:txBody>
          <a:bodyPr/>
          <a:lstStyle/>
          <a:p>
            <a:endParaRPr lang="en-US"/>
          </a:p>
        </p:txBody>
      </p:sp>
      <p:sp>
        <p:nvSpPr>
          <p:cNvPr id="9" name="TextBox 8">
            <a:extLst>
              <a:ext uri="{FF2B5EF4-FFF2-40B4-BE49-F238E27FC236}">
                <a16:creationId xmlns:a16="http://schemas.microsoft.com/office/drawing/2014/main" id="{A2C0EA89-2097-4046-8DC7-F2D0614A8041}"/>
              </a:ext>
            </a:extLst>
          </p:cNvPr>
          <p:cNvSpPr txBox="1"/>
          <p:nvPr userDrawn="1"/>
        </p:nvSpPr>
        <p:spPr>
          <a:xfrm>
            <a:off x="7239000" y="6477000"/>
            <a:ext cx="1434495" cy="369332"/>
          </a:xfrm>
          <a:prstGeom prst="rect">
            <a:avLst/>
          </a:prstGeom>
          <a:noFill/>
        </p:spPr>
        <p:txBody>
          <a:bodyPr wrap="none" rtlCol="0">
            <a:spAutoFit/>
          </a:bodyPr>
          <a:lstStyle/>
          <a:p>
            <a:r>
              <a:rPr lang="en-US" b="1" i="1" dirty="0" err="1"/>
              <a:t>Dr.P.S.Maran</a:t>
            </a:r>
            <a:endParaRPr lang="en-IN" b="1" i="1"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image" Target="../media/image3.jpeg"/><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5.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534400" cy="5105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370F1-A8D7-4E8C-958B-4266D2FCCF74}" type="datetimeFigureOut">
              <a:rPr lang="en-US" smtClean="0"/>
              <a:pPr/>
              <a:t>12/24/2021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pic>
        <p:nvPicPr>
          <p:cNvPr id="8" name="Picture 7" descr="logo.jpg"/>
          <p:cNvPicPr>
            <a:picLocks noChangeAspect="1"/>
          </p:cNvPicPr>
          <p:nvPr userDrawn="1"/>
        </p:nvPicPr>
        <p:blipFill>
          <a:blip r:embed="rId16"/>
          <a:stretch>
            <a:fillRect/>
          </a:stretch>
        </p:blipFill>
        <p:spPr>
          <a:xfrm>
            <a:off x="838200" y="228600"/>
            <a:ext cx="6705600" cy="914400"/>
          </a:xfrm>
          <a:prstGeom prst="rect">
            <a:avLst/>
          </a:prstGeom>
        </p:spPr>
      </p:pic>
      <p:pic>
        <p:nvPicPr>
          <p:cNvPr id="9" name="Picture 8" descr="lll.png"/>
          <p:cNvPicPr>
            <a:picLocks noChangeAspect="1"/>
          </p:cNvPicPr>
          <p:nvPr userDrawn="1"/>
        </p:nvPicPr>
        <p:blipFill>
          <a:blip r:embed="rId17"/>
          <a:stretch>
            <a:fillRect/>
          </a:stretch>
        </p:blipFill>
        <p:spPr>
          <a:xfrm>
            <a:off x="7572375" y="228600"/>
            <a:ext cx="1571625" cy="828675"/>
          </a:xfrm>
          <a:prstGeom prst="rect">
            <a:avLst/>
          </a:prstGeom>
        </p:spPr>
      </p:pic>
      <p:sp>
        <p:nvSpPr>
          <p:cNvPr id="10" name="TextBox 9">
            <a:extLst>
              <a:ext uri="{FF2B5EF4-FFF2-40B4-BE49-F238E27FC236}">
                <a16:creationId xmlns:a16="http://schemas.microsoft.com/office/drawing/2014/main" id="{5F0441C9-655F-4D59-9B82-158FA1E237A4}"/>
              </a:ext>
            </a:extLst>
          </p:cNvPr>
          <p:cNvSpPr txBox="1"/>
          <p:nvPr userDrawn="1"/>
        </p:nvSpPr>
        <p:spPr>
          <a:xfrm>
            <a:off x="7239000" y="6477000"/>
            <a:ext cx="1434495" cy="369332"/>
          </a:xfrm>
          <a:prstGeom prst="rect">
            <a:avLst/>
          </a:prstGeom>
          <a:noFill/>
        </p:spPr>
        <p:txBody>
          <a:bodyPr wrap="none" rtlCol="0">
            <a:spAutoFit/>
          </a:bodyPr>
          <a:lstStyle/>
          <a:p>
            <a:r>
              <a:rPr lang="en-US" b="1" i="1" dirty="0" err="1"/>
              <a:t>Dr.P.S.Maran</a:t>
            </a:r>
            <a:endParaRPr lang="en-IN" b="1" i="1"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97" r:id="rId13"/>
    <p:sldLayoutId id="2147483722"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166E58-40D3-4549-9B1C-EF782F8A73BB}"/>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E3535D7-CCE5-4483-B598-62E5ACDF7732}"/>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077404A-82DF-4DF6-B2AC-F82EF5AB78D3}"/>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11AF02-1B22-4C42-9C18-A4201EBB97CC}" type="datetimeFigureOut">
              <a:rPr lang="en-IN" smtClean="0"/>
              <a:t>24-12-2021</a:t>
            </a:fld>
            <a:endParaRPr lang="en-IN"/>
          </a:p>
        </p:txBody>
      </p:sp>
      <p:sp>
        <p:nvSpPr>
          <p:cNvPr id="5" name="Footer Placeholder 4">
            <a:extLst>
              <a:ext uri="{FF2B5EF4-FFF2-40B4-BE49-F238E27FC236}">
                <a16:creationId xmlns:a16="http://schemas.microsoft.com/office/drawing/2014/main" id="{F6ADBB61-6E47-4968-B7FB-ECB7D5DCC419}"/>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16276EE-9260-4CEB-B964-F5F971E70B26}"/>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E0E881-0B63-470F-9750-BB775B784C63}" type="slidenum">
              <a:rPr lang="en-IN" smtClean="0"/>
              <a:t>‹#›</a:t>
            </a:fld>
            <a:endParaRPr lang="en-IN"/>
          </a:p>
        </p:txBody>
      </p:sp>
    </p:spTree>
    <p:extLst>
      <p:ext uri="{BB962C8B-B14F-4D97-AF65-F5344CB8AC3E}">
        <p14:creationId xmlns:p14="http://schemas.microsoft.com/office/powerpoint/2010/main" val="660048215"/>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00C794-DB04-4860-81DF-E1029F7EC199}" type="datetimeFigureOut">
              <a:rPr lang="en-US" smtClean="0"/>
              <a:pPr/>
              <a:t>12/24/2021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932F3C-0C25-4F2E-B9E3-9A90592C31C9}" type="slidenum">
              <a:rPr lang="en-US" smtClean="0"/>
              <a:pPr/>
              <a:t>‹#›</a:t>
            </a:fld>
            <a:endParaRPr lang="en-US" dirty="0"/>
          </a:p>
        </p:txBody>
      </p:sp>
      <p:pic>
        <p:nvPicPr>
          <p:cNvPr id="7" name="Picture 6" descr="logo.jpg"/>
          <p:cNvPicPr>
            <a:picLocks noChangeAspect="1"/>
          </p:cNvPicPr>
          <p:nvPr userDrawn="1"/>
        </p:nvPicPr>
        <p:blipFill>
          <a:blip r:embed="rId13"/>
          <a:stretch>
            <a:fillRect/>
          </a:stretch>
        </p:blipFill>
        <p:spPr>
          <a:xfrm>
            <a:off x="2743200" y="2895600"/>
            <a:ext cx="3886200" cy="2057400"/>
          </a:xfrm>
          <a:prstGeom prst="rect">
            <a:avLst/>
          </a:prstGeom>
        </p:spPr>
      </p:pic>
      <p:sp>
        <p:nvSpPr>
          <p:cNvPr id="12290" name="AutoShape 2" descr="logo – Sathyabama Institute of Science and Technology"/>
          <p:cNvSpPr>
            <a:spLocks noChangeAspect="1" noChangeArrowheads="1"/>
          </p:cNvSpPr>
          <p:nvPr userDrawn="1"/>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5B1330-5208-4C28-BFA7-30C5964A289C}" type="datetimeFigureOut">
              <a:rPr lang="en-US" smtClean="0"/>
              <a:pPr/>
              <a:t>12/24/2021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B5ACF6-4566-4C12-A013-F17DED009A8C}"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B0CD2F-477D-4960-A308-D978D866E360}" type="datetimeFigureOut">
              <a:rPr lang="en-US" smtClean="0"/>
              <a:pPr/>
              <a:t>12/24/2021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82B3FE-E028-4BC9-A138-2A6226A8114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thoughtco.com/the-mean-median-and-mode-2312604"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www.mathsisfun.com/mean.html" TargetMode="External"/><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hyperlink" Target="https://www.mathsisfun.com/mode.html" TargetMode="External"/><Relationship Id="rId4" Type="http://schemas.openxmlformats.org/officeDocument/2006/relationships/hyperlink" Target="https://www.mathsisfun.com/median.html" TargetMode="External"/></Relationships>
</file>

<file path=ppt/slides/_rels/slide6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33400" y="1524000"/>
            <a:ext cx="8229600" cy="4191000"/>
          </a:xfrm>
          <a:solidFill>
            <a:schemeClr val="accent3">
              <a:lumMod val="20000"/>
              <a:lumOff val="80000"/>
            </a:schemeClr>
          </a:solidFill>
        </p:spPr>
        <p:txBody>
          <a:bodyPr>
            <a:normAutofit fontScale="90000"/>
          </a:bodyPr>
          <a:lstStyle/>
          <a:p>
            <a:br>
              <a:rPr lang="en-US" dirty="0">
                <a:solidFill>
                  <a:srgbClr val="7030A0"/>
                </a:solidFill>
              </a:rPr>
            </a:br>
            <a:br>
              <a:rPr lang="en-US" dirty="0">
                <a:solidFill>
                  <a:srgbClr val="7030A0"/>
                </a:solidFill>
              </a:rPr>
            </a:br>
            <a:br>
              <a:rPr lang="en-US" dirty="0">
                <a:solidFill>
                  <a:srgbClr val="7030A0"/>
                </a:solidFill>
              </a:rPr>
            </a:br>
            <a:r>
              <a:rPr lang="en-US" b="1" dirty="0">
                <a:solidFill>
                  <a:srgbClr val="C00000"/>
                </a:solidFill>
              </a:rPr>
              <a:t>SCSA3016-DATA SCIENCE</a:t>
            </a:r>
            <a:br>
              <a:rPr lang="en-US" b="1" dirty="0">
                <a:solidFill>
                  <a:srgbClr val="C00000"/>
                </a:solidFill>
              </a:rPr>
            </a:br>
            <a:br>
              <a:rPr lang="en-US" dirty="0">
                <a:solidFill>
                  <a:srgbClr val="7030A0"/>
                </a:solidFill>
              </a:rPr>
            </a:br>
            <a:r>
              <a:rPr lang="en-US" b="1" dirty="0">
                <a:solidFill>
                  <a:srgbClr val="0033CC"/>
                </a:solidFill>
              </a:rPr>
              <a:t>Dr. P. SARDAR MARAN,</a:t>
            </a:r>
            <a:br>
              <a:rPr lang="en-US" b="1" dirty="0">
                <a:solidFill>
                  <a:srgbClr val="0070C0"/>
                </a:solidFill>
              </a:rPr>
            </a:br>
            <a:r>
              <a:rPr lang="en-US" dirty="0">
                <a:solidFill>
                  <a:srgbClr val="0033CC"/>
                </a:solidFill>
              </a:rPr>
              <a:t>Associate Professor,</a:t>
            </a:r>
            <a:br>
              <a:rPr lang="en-US" dirty="0">
                <a:solidFill>
                  <a:srgbClr val="0033CC"/>
                </a:solidFill>
              </a:rPr>
            </a:br>
            <a:r>
              <a:rPr lang="en-US" dirty="0">
                <a:solidFill>
                  <a:srgbClr val="0033CC"/>
                </a:solidFill>
              </a:rPr>
              <a:t>Dept.of CSE</a:t>
            </a:r>
            <a:br>
              <a:rPr lang="en-US" dirty="0">
                <a:solidFill>
                  <a:srgbClr val="0070C0"/>
                </a:solidFill>
              </a:rPr>
            </a:br>
            <a:br>
              <a:rPr lang="en-US" dirty="0">
                <a:solidFill>
                  <a:srgbClr val="7030A0"/>
                </a:solidFill>
              </a:rPr>
            </a:br>
            <a:br>
              <a:rPr lang="en-US" dirty="0">
                <a:solidFill>
                  <a:srgbClr val="7030A0"/>
                </a:solidFill>
              </a:rPr>
            </a:br>
            <a:endParaRPr lang="en-US" dirty="0">
              <a:solidFill>
                <a:srgbClr val="0033CC"/>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53FEAF-7C2F-48D8-8BFC-319738959E71}"/>
              </a:ext>
            </a:extLst>
          </p:cNvPr>
          <p:cNvSpPr txBox="1">
            <a:spLocks/>
          </p:cNvSpPr>
          <p:nvPr/>
        </p:nvSpPr>
        <p:spPr>
          <a:xfrm>
            <a:off x="457200" y="1219200"/>
            <a:ext cx="8229600" cy="10668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altLang="en-US" b="1" dirty="0"/>
              <a:t>Measuring Variables</a:t>
            </a:r>
            <a:endParaRPr lang="en-US" b="1" dirty="0"/>
          </a:p>
        </p:txBody>
      </p:sp>
      <p:sp>
        <p:nvSpPr>
          <p:cNvPr id="4" name="Content Placeholder 3">
            <a:extLst>
              <a:ext uri="{FF2B5EF4-FFF2-40B4-BE49-F238E27FC236}">
                <a16:creationId xmlns:a16="http://schemas.microsoft.com/office/drawing/2014/main" id="{E2C5546D-BCA4-4B29-9A76-2EF67FB1C3BA}"/>
              </a:ext>
            </a:extLst>
          </p:cNvPr>
          <p:cNvSpPr txBox="1">
            <a:spLocks/>
          </p:cNvSpPr>
          <p:nvPr/>
        </p:nvSpPr>
        <p:spPr>
          <a:xfrm>
            <a:off x="685800" y="2514600"/>
            <a:ext cx="7772400" cy="396240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algn="just" eaLnBrk="1" hangingPunct="1">
              <a:lnSpc>
                <a:spcPct val="90000"/>
              </a:lnSpc>
            </a:pPr>
            <a:r>
              <a:rPr lang="en-US" altLang="en-US" dirty="0"/>
              <a:t>To establish relationships between variables, researchers must observe the variables and record their observations.  This requires that the variables be </a:t>
            </a:r>
            <a:r>
              <a:rPr lang="en-US" altLang="en-US" b="1" dirty="0"/>
              <a:t>measured</a:t>
            </a:r>
            <a:r>
              <a:rPr lang="en-US" altLang="en-US" dirty="0"/>
              <a:t>.  </a:t>
            </a:r>
          </a:p>
          <a:p>
            <a:pPr algn="just" eaLnBrk="1" hangingPunct="1">
              <a:lnSpc>
                <a:spcPct val="90000"/>
              </a:lnSpc>
            </a:pPr>
            <a:r>
              <a:rPr lang="en-US" altLang="en-US" dirty="0"/>
              <a:t>The process of measuring a variable requires a set of categories called a </a:t>
            </a:r>
            <a:r>
              <a:rPr lang="en-US" altLang="en-US" b="1" dirty="0"/>
              <a:t>scale of measurement</a:t>
            </a:r>
            <a:r>
              <a:rPr lang="en-US" altLang="en-US" dirty="0"/>
              <a:t> and a process that classifies each individual into one category.</a:t>
            </a:r>
          </a:p>
        </p:txBody>
      </p:sp>
    </p:spTree>
    <p:extLst>
      <p:ext uri="{BB962C8B-B14F-4D97-AF65-F5344CB8AC3E}">
        <p14:creationId xmlns:p14="http://schemas.microsoft.com/office/powerpoint/2010/main" val="16232614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6081211E-24FF-4355-89A0-23F4FB9D2F36}"/>
              </a:ext>
            </a:extLst>
          </p:cNvPr>
          <p:cNvSpPr txBox="1">
            <a:spLocks/>
          </p:cNvSpPr>
          <p:nvPr/>
        </p:nvSpPr>
        <p:spPr>
          <a:xfrm>
            <a:off x="457200" y="1219200"/>
            <a:ext cx="8229600" cy="6096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IN" sz="2800" b="1" i="0" dirty="0">
                <a:solidFill>
                  <a:srgbClr val="000000"/>
                </a:solidFill>
                <a:effectLst/>
                <a:latin typeface="NexusSans"/>
              </a:rPr>
              <a:t>Introduction to Hypothesis Testing</a:t>
            </a:r>
          </a:p>
        </p:txBody>
      </p:sp>
      <p:sp>
        <p:nvSpPr>
          <p:cNvPr id="5" name="Rectangle 2">
            <a:extLst>
              <a:ext uri="{FF2B5EF4-FFF2-40B4-BE49-F238E27FC236}">
                <a16:creationId xmlns:a16="http://schemas.microsoft.com/office/drawing/2014/main" id="{E20F3BA6-6F9E-46EC-B7C6-594B655C02E1}"/>
              </a:ext>
            </a:extLst>
          </p:cNvPr>
          <p:cNvSpPr>
            <a:spLocks noChangeArrowheads="1"/>
          </p:cNvSpPr>
          <p:nvPr/>
        </p:nvSpPr>
        <p:spPr bwMode="auto">
          <a:xfrm>
            <a:off x="304800" y="1742674"/>
            <a:ext cx="8610600" cy="5032147"/>
          </a:xfrm>
          <a:prstGeom prst="rect">
            <a:avLst/>
          </a:prstGeom>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333333"/>
                </a:solidFill>
                <a:effectLst/>
                <a:latin typeface="Helvetica Neue"/>
              </a:rPr>
              <a:t>Inferential statistics</a:t>
            </a:r>
            <a:r>
              <a:rPr kumimoji="0" lang="en-US" altLang="en-US" sz="1600" b="0" i="0" u="none" strike="noStrike" cap="none" normalizeH="0" baseline="0" dirty="0">
                <a:ln>
                  <a:noFill/>
                </a:ln>
                <a:solidFill>
                  <a:srgbClr val="333333"/>
                </a:solidFill>
                <a:effectLst/>
                <a:latin typeface="Helvetica Neue"/>
              </a:rPr>
              <a:t> is all about making decisions or judgments about the value of a particular observation or measurement.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333333"/>
              </a:solidFill>
              <a:effectLst/>
              <a:latin typeface="Helvetica Neue"/>
            </a:endParaRPr>
          </a:p>
          <a:p>
            <a:pPr lvl="0" algn="just"/>
            <a:r>
              <a:rPr lang="en-US" sz="1600" b="1" dirty="0"/>
              <a:t>A hypothesis </a:t>
            </a:r>
            <a:r>
              <a:rPr lang="en-US" sz="1600" dirty="0"/>
              <a:t>is an assumption about a population parameter. It is a statement about the population that may or may not be true. </a:t>
            </a:r>
          </a:p>
          <a:p>
            <a:pPr lvl="0" algn="just"/>
            <a:endParaRPr lang="en-US" sz="900" dirty="0"/>
          </a:p>
          <a:p>
            <a:pPr lvl="0" algn="just"/>
            <a:r>
              <a:rPr lang="en-US" sz="1600" b="1" dirty="0"/>
              <a:t>Hypothesis</a:t>
            </a:r>
            <a:r>
              <a:rPr lang="en-US" sz="1600" dirty="0"/>
              <a:t> testing aims to make a statistical conclusion about accepting or not accepting the hypothesis.</a:t>
            </a:r>
            <a:endParaRPr kumimoji="0" lang="en-US" altLang="en-US" sz="1600" b="0" i="0" u="none" strike="noStrike" cap="none" normalizeH="0" baseline="0" dirty="0">
              <a:ln>
                <a:noFill/>
              </a:ln>
              <a:solidFill>
                <a:srgbClr val="333333"/>
              </a:solidFill>
              <a:effectLst/>
              <a:latin typeface="Helvetica Neue"/>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050" b="0" i="0" u="none" strike="noStrike" cap="none" normalizeH="0" baseline="0" dirty="0">
              <a:ln>
                <a:noFill/>
              </a:ln>
              <a:solidFill>
                <a:srgbClr val="333333"/>
              </a:solidFill>
              <a:effectLst/>
              <a:latin typeface="Helvetica Neue"/>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Helvetica Neue"/>
              </a:rPr>
              <a:t>One of the most commonly used methods for making such decisions is to </a:t>
            </a:r>
            <a:r>
              <a:rPr lang="en-US" altLang="en-US" sz="1600" dirty="0">
                <a:solidFill>
                  <a:srgbClr val="333333"/>
                </a:solidFill>
                <a:latin typeface="Helvetica Neue"/>
              </a:rPr>
              <a:t>perform a </a:t>
            </a:r>
            <a:r>
              <a:rPr lang="en-US" altLang="en-US" sz="1600" b="1" dirty="0">
                <a:solidFill>
                  <a:srgbClr val="333333"/>
                </a:solidFill>
                <a:latin typeface="Helvetica Neue"/>
              </a:rPr>
              <a:t>hypothesis test.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333333"/>
              </a:solidFill>
              <a:effectLst/>
              <a:latin typeface="Helvetica Neue"/>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Helvetica Neue"/>
              </a:rPr>
              <a:t>A </a:t>
            </a:r>
            <a:r>
              <a:rPr kumimoji="0" lang="en-US" altLang="en-US" sz="1600" b="1" i="0" u="none" strike="noStrike" cap="none" normalizeH="0" baseline="0" dirty="0">
                <a:ln>
                  <a:noFill/>
                </a:ln>
                <a:effectLst/>
                <a:latin typeface="Helvetica Neue"/>
              </a:rPr>
              <a:t>hypothesis</a:t>
            </a:r>
            <a:r>
              <a:rPr kumimoji="0" lang="en-US" altLang="en-US" sz="1600" b="0" i="0" u="none" strike="noStrike" cap="none" normalizeH="0" baseline="0" dirty="0">
                <a:ln>
                  <a:noFill/>
                </a:ln>
                <a:solidFill>
                  <a:srgbClr val="333333"/>
                </a:solidFill>
                <a:effectLst/>
                <a:latin typeface="Helvetica Neue"/>
              </a:rPr>
              <a:t> is a proposed explanation for a phenomenon. In the context of statistical hypothesis tests the term hypothesis is a statement about something that is supposed to be true.</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05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Helvetica Neue"/>
              </a:rPr>
              <a:t>A hypothesis test involves two hypothesis: the </a:t>
            </a:r>
            <a:r>
              <a:rPr kumimoji="0" lang="en-US" altLang="en-US" sz="1600" b="1" i="0" u="none" strike="noStrike" cap="none" normalizeH="0" baseline="0" dirty="0">
                <a:ln>
                  <a:noFill/>
                </a:ln>
                <a:solidFill>
                  <a:srgbClr val="333333"/>
                </a:solidFill>
                <a:effectLst/>
                <a:latin typeface="Helvetica Neue"/>
              </a:rPr>
              <a:t>null hypothesis </a:t>
            </a:r>
            <a:r>
              <a:rPr kumimoji="0" lang="en-US" altLang="en-US" sz="1600" b="0" i="0" u="none" strike="noStrike" cap="none" normalizeH="0" baseline="0" dirty="0">
                <a:ln>
                  <a:noFill/>
                </a:ln>
                <a:solidFill>
                  <a:srgbClr val="333333"/>
                </a:solidFill>
                <a:effectLst/>
                <a:latin typeface="Helvetica Neue"/>
              </a:rPr>
              <a:t> and the </a:t>
            </a:r>
            <a:r>
              <a:rPr kumimoji="0" lang="en-US" altLang="en-US" sz="1600" b="1" i="0" u="none" strike="noStrike" cap="none" normalizeH="0" baseline="0" dirty="0">
                <a:ln>
                  <a:noFill/>
                </a:ln>
                <a:solidFill>
                  <a:srgbClr val="333333"/>
                </a:solidFill>
                <a:effectLst/>
                <a:latin typeface="Helvetica Neue"/>
              </a:rPr>
              <a:t>alternative hypothesis</a:t>
            </a:r>
            <a:r>
              <a:rPr kumimoji="0" lang="en-US" altLang="en-US" sz="1600" b="0" i="0" u="none" strike="noStrike" cap="none" normalizeH="0" baseline="0" dirty="0">
                <a:ln>
                  <a:noFill/>
                </a:ln>
                <a:solidFill>
                  <a:srgbClr val="333333"/>
                </a:solidFill>
                <a:effectLst/>
                <a:latin typeface="Helvetica Neue"/>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Helvetica Neue"/>
              </a:rPr>
              <a:t>The null hypothesis </a:t>
            </a:r>
            <a:r>
              <a:rPr kumimoji="0" lang="en-US" altLang="en-US" sz="2400" b="0" i="0" u="none" strike="noStrike" cap="none" normalizeH="0" baseline="0" dirty="0">
                <a:ln>
                  <a:noFill/>
                </a:ln>
                <a:solidFill>
                  <a:srgbClr val="333333"/>
                </a:solidFill>
                <a:effectLst/>
                <a:latin typeface="MathJax_Main"/>
              </a:rPr>
              <a:t>(</a:t>
            </a:r>
            <a:r>
              <a:rPr kumimoji="0" lang="en-US" altLang="en-US" sz="2400" b="0" i="0" u="none" strike="noStrike" cap="none" normalizeH="0" baseline="0" dirty="0">
                <a:ln>
                  <a:noFill/>
                </a:ln>
                <a:solidFill>
                  <a:srgbClr val="333333"/>
                </a:solidFill>
                <a:effectLst/>
                <a:latin typeface="MathJax_Math-italic"/>
              </a:rPr>
              <a:t>H</a:t>
            </a:r>
            <a:r>
              <a:rPr kumimoji="0" lang="en-US" altLang="en-US" sz="1200" b="0" i="0" u="none" strike="noStrike" cap="none" normalizeH="0" baseline="0" dirty="0">
                <a:ln>
                  <a:noFill/>
                </a:ln>
                <a:solidFill>
                  <a:srgbClr val="333333"/>
                </a:solidFill>
                <a:effectLst/>
                <a:latin typeface="MathJax_Main"/>
              </a:rPr>
              <a:t>0</a:t>
            </a:r>
            <a:r>
              <a:rPr kumimoji="0" lang="en-US" altLang="en-US" sz="2400" b="0" i="0" u="none" strike="noStrike" cap="none" normalizeH="0" baseline="0" dirty="0">
                <a:ln>
                  <a:noFill/>
                </a:ln>
                <a:solidFill>
                  <a:srgbClr val="333333"/>
                </a:solidFill>
                <a:effectLst/>
                <a:latin typeface="MathJax_Main"/>
              </a:rPr>
              <a:t>) </a:t>
            </a:r>
            <a:r>
              <a:rPr kumimoji="0" lang="en-US" altLang="en-US" sz="1600" b="0" i="0" u="none" strike="noStrike" cap="none" normalizeH="0" baseline="0" dirty="0">
                <a:ln>
                  <a:noFill/>
                </a:ln>
                <a:solidFill>
                  <a:srgbClr val="333333"/>
                </a:solidFill>
                <a:effectLst/>
                <a:latin typeface="Helvetica Neue"/>
              </a:rPr>
              <a:t>(H0) is a statement to be tested.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Helvetica Neue"/>
              </a:rPr>
              <a:t>The alternative hypothesis </a:t>
            </a:r>
            <a:r>
              <a:rPr kumimoji="0" lang="en-US" altLang="en-US" sz="2400" b="0" i="0" u="none" strike="noStrike" cap="none" normalizeH="0" baseline="0" dirty="0">
                <a:ln>
                  <a:noFill/>
                </a:ln>
                <a:solidFill>
                  <a:srgbClr val="333333"/>
                </a:solidFill>
                <a:effectLst/>
                <a:latin typeface="MathJax_Main"/>
              </a:rPr>
              <a:t>(</a:t>
            </a:r>
            <a:r>
              <a:rPr kumimoji="0" lang="en-US" altLang="en-US" sz="2400" b="0" i="0" u="none" strike="noStrike" cap="none" normalizeH="0" baseline="0" dirty="0">
                <a:ln>
                  <a:noFill/>
                </a:ln>
                <a:solidFill>
                  <a:srgbClr val="333333"/>
                </a:solidFill>
                <a:effectLst/>
                <a:latin typeface="MathJax_Math-italic"/>
              </a:rPr>
              <a:t>H</a:t>
            </a:r>
            <a:r>
              <a:rPr kumimoji="0" lang="en-US" altLang="en-US" sz="1200" b="0" i="0" u="none" strike="noStrike" cap="none" normalizeH="0" baseline="0" dirty="0">
                <a:ln>
                  <a:noFill/>
                </a:ln>
                <a:solidFill>
                  <a:srgbClr val="333333"/>
                </a:solidFill>
                <a:effectLst/>
                <a:latin typeface="MathJax_Math-italic"/>
              </a:rPr>
              <a:t>A</a:t>
            </a:r>
            <a:r>
              <a:rPr kumimoji="0" lang="en-US" altLang="en-US" sz="2400" b="0" i="0" u="none" strike="noStrike" cap="none" normalizeH="0" baseline="0" dirty="0">
                <a:ln>
                  <a:noFill/>
                </a:ln>
                <a:solidFill>
                  <a:srgbClr val="333333"/>
                </a:solidFill>
                <a:effectLst/>
                <a:latin typeface="MathJax_Main"/>
              </a:rPr>
              <a:t>)</a:t>
            </a:r>
            <a:r>
              <a:rPr kumimoji="0" lang="en-US" altLang="en-US" sz="1600" b="0" i="0" u="none" strike="noStrike" cap="none" normalizeH="0" baseline="0" dirty="0">
                <a:ln>
                  <a:noFill/>
                </a:ln>
                <a:solidFill>
                  <a:srgbClr val="333333"/>
                </a:solidFill>
                <a:effectLst/>
                <a:latin typeface="Helvetica Neue"/>
              </a:rPr>
              <a:t>(HA) is a statement that is considered to be an alternative to the null hypothesis.</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083197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BA1C1F-9E60-44B8-9E27-57C1948649FA}"/>
              </a:ext>
            </a:extLst>
          </p:cNvPr>
          <p:cNvSpPr txBox="1"/>
          <p:nvPr/>
        </p:nvSpPr>
        <p:spPr>
          <a:xfrm>
            <a:off x="685800" y="1371600"/>
            <a:ext cx="7924800" cy="489364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l"/>
            <a:r>
              <a:rPr lang="en-US" sz="2400" b="1" dirty="0">
                <a:solidFill>
                  <a:srgbClr val="443F3F"/>
                </a:solidFill>
                <a:effectLst/>
                <a:latin typeface="Raleway" panose="020B0604020202020204" pitchFamily="2" charset="0"/>
              </a:rPr>
              <a:t>Null Hypothesis (H0):</a:t>
            </a:r>
          </a:p>
          <a:p>
            <a:pPr algn="l">
              <a:buFont typeface="Arial" panose="020B0604020202020204" pitchFamily="34" charset="0"/>
              <a:buChar char="•"/>
            </a:pPr>
            <a:r>
              <a:rPr lang="en-US" sz="2400" b="0" i="0" dirty="0">
                <a:solidFill>
                  <a:srgbClr val="000000"/>
                </a:solidFill>
                <a:effectLst/>
                <a:latin typeface="Source Sans Pro" panose="020B0503030403020204" pitchFamily="34" charset="0"/>
              </a:rPr>
              <a:t>Represents the status quo.</a:t>
            </a:r>
          </a:p>
          <a:p>
            <a:pPr algn="l">
              <a:buFont typeface="Arial" panose="020B0604020202020204" pitchFamily="34" charset="0"/>
              <a:buChar char="•"/>
            </a:pPr>
            <a:r>
              <a:rPr lang="en-US" sz="2400" b="0" i="0" dirty="0">
                <a:solidFill>
                  <a:srgbClr val="000000"/>
                </a:solidFill>
                <a:effectLst/>
                <a:latin typeface="Source Sans Pro" panose="020B0503030403020204" pitchFamily="34" charset="0"/>
              </a:rPr>
              <a:t>The hypothesis that states there is no statistical significance between two variables in the hypothesis.</a:t>
            </a:r>
          </a:p>
          <a:p>
            <a:pPr algn="l">
              <a:buFont typeface="Arial" panose="020B0604020202020204" pitchFamily="34" charset="0"/>
              <a:buChar char="•"/>
            </a:pPr>
            <a:r>
              <a:rPr lang="en-US" sz="2400" b="0" i="0" dirty="0">
                <a:solidFill>
                  <a:srgbClr val="000000"/>
                </a:solidFill>
                <a:effectLst/>
                <a:latin typeface="Source Sans Pro" panose="020B0503030403020204" pitchFamily="34" charset="0"/>
              </a:rPr>
              <a:t>Believed to be true unless there is overwhelming evidence to the contrary.</a:t>
            </a:r>
          </a:p>
          <a:p>
            <a:pPr algn="l">
              <a:buFont typeface="Arial" panose="020B0604020202020204" pitchFamily="34" charset="0"/>
              <a:buChar char="•"/>
            </a:pPr>
            <a:r>
              <a:rPr lang="en-US" sz="2400" b="0" i="0" dirty="0">
                <a:solidFill>
                  <a:srgbClr val="000000"/>
                </a:solidFill>
                <a:effectLst/>
                <a:latin typeface="Source Sans Pro" panose="020B0503030403020204" pitchFamily="34" charset="0"/>
              </a:rPr>
              <a:t>It is the hypothesis the researcher is trying to disprove.</a:t>
            </a:r>
          </a:p>
          <a:p>
            <a:pPr algn="l"/>
            <a:r>
              <a:rPr lang="en-US" sz="2400" b="1" i="0" dirty="0">
                <a:solidFill>
                  <a:srgbClr val="000000"/>
                </a:solidFill>
                <a:effectLst/>
                <a:latin typeface="Source Sans Pro" panose="020B0503030403020204" pitchFamily="34" charset="0"/>
              </a:rPr>
              <a:t>Example:</a:t>
            </a:r>
            <a:endParaRPr lang="en-US" sz="2400" b="0" i="0" dirty="0">
              <a:solidFill>
                <a:srgbClr val="000000"/>
              </a:solidFill>
              <a:effectLst/>
              <a:latin typeface="Source Sans Pro" panose="020B0503030403020204" pitchFamily="34" charset="0"/>
            </a:endParaRPr>
          </a:p>
          <a:p>
            <a:pPr algn="l"/>
            <a:r>
              <a:rPr lang="en-US" sz="2400" b="0" i="0" dirty="0">
                <a:solidFill>
                  <a:srgbClr val="000000"/>
                </a:solidFill>
                <a:effectLst/>
                <a:latin typeface="Source Sans Pro" panose="020B0503030403020204" pitchFamily="34" charset="0"/>
              </a:rPr>
              <a:t> It is </a:t>
            </a:r>
            <a:r>
              <a:rPr lang="en-US" sz="2400" b="0" i="0" dirty="0" err="1">
                <a:solidFill>
                  <a:srgbClr val="000000"/>
                </a:solidFill>
                <a:effectLst/>
                <a:latin typeface="Source Sans Pro" panose="020B0503030403020204" pitchFamily="34" charset="0"/>
              </a:rPr>
              <a:t>hypothesised</a:t>
            </a:r>
            <a:r>
              <a:rPr lang="en-US" sz="2400" b="0" i="0" dirty="0">
                <a:solidFill>
                  <a:srgbClr val="000000"/>
                </a:solidFill>
                <a:effectLst/>
                <a:latin typeface="Source Sans Pro" panose="020B0503030403020204" pitchFamily="34" charset="0"/>
              </a:rPr>
              <a:t> that flowers watered with lemonade will grow faster than flowers watered with plain water.</a:t>
            </a:r>
          </a:p>
          <a:p>
            <a:pPr algn="l"/>
            <a:r>
              <a:rPr lang="en-US" sz="2400" b="1" i="0" dirty="0">
                <a:solidFill>
                  <a:srgbClr val="000000"/>
                </a:solidFill>
                <a:effectLst/>
                <a:latin typeface="Source Sans Pro" panose="020B0503030403020204" pitchFamily="34" charset="0"/>
              </a:rPr>
              <a:t>Null hypothesis:</a:t>
            </a:r>
            <a:endParaRPr lang="en-US" sz="2400" b="0" i="0" dirty="0">
              <a:solidFill>
                <a:srgbClr val="000000"/>
              </a:solidFill>
              <a:effectLst/>
              <a:latin typeface="Source Sans Pro" panose="020B0503030403020204" pitchFamily="34" charset="0"/>
            </a:endParaRPr>
          </a:p>
          <a:p>
            <a:pPr algn="l"/>
            <a:r>
              <a:rPr lang="en-US" sz="2400" b="0" i="0" dirty="0">
                <a:solidFill>
                  <a:srgbClr val="000000"/>
                </a:solidFill>
                <a:effectLst/>
                <a:latin typeface="Source Sans Pro" panose="020B0503030403020204" pitchFamily="34" charset="0"/>
              </a:rPr>
              <a:t>There is no statistically significant relationship between the type of water used and the growth of the flowers.</a:t>
            </a:r>
          </a:p>
        </p:txBody>
      </p:sp>
    </p:spTree>
    <p:extLst>
      <p:ext uri="{BB962C8B-B14F-4D97-AF65-F5344CB8AC3E}">
        <p14:creationId xmlns:p14="http://schemas.microsoft.com/office/powerpoint/2010/main" val="15067991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DA3F0C-8D88-4D78-A062-601F19C06D1E}"/>
              </a:ext>
            </a:extLst>
          </p:cNvPr>
          <p:cNvSpPr txBox="1"/>
          <p:nvPr/>
        </p:nvSpPr>
        <p:spPr>
          <a:xfrm>
            <a:off x="495300" y="1371600"/>
            <a:ext cx="8153400" cy="529375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l"/>
            <a:r>
              <a:rPr lang="en-US" sz="2000" b="1" dirty="0">
                <a:solidFill>
                  <a:srgbClr val="443F3F"/>
                </a:solidFill>
                <a:effectLst/>
                <a:latin typeface="Raleway" pitchFamily="2" charset="0"/>
              </a:rPr>
              <a:t>Alternative Hypothesis (HA):</a:t>
            </a:r>
          </a:p>
          <a:p>
            <a:pPr algn="l">
              <a:buFont typeface="Arial" panose="020B0604020202020204" pitchFamily="34" charset="0"/>
              <a:buChar char="•"/>
            </a:pPr>
            <a:r>
              <a:rPr lang="en-US" sz="2000" b="0" i="0" dirty="0">
                <a:solidFill>
                  <a:srgbClr val="000000"/>
                </a:solidFill>
                <a:effectLst/>
                <a:latin typeface="Source Sans Pro" panose="020B0503030403020204" pitchFamily="34" charset="0"/>
              </a:rPr>
              <a:t>Inverse of the null hypothesis.</a:t>
            </a:r>
          </a:p>
          <a:p>
            <a:pPr algn="l">
              <a:buFont typeface="Arial" panose="020B0604020202020204" pitchFamily="34" charset="0"/>
              <a:buChar char="•"/>
            </a:pPr>
            <a:r>
              <a:rPr lang="en-US" sz="2000" b="0" i="0" dirty="0">
                <a:solidFill>
                  <a:srgbClr val="000000"/>
                </a:solidFill>
                <a:effectLst/>
                <a:latin typeface="Source Sans Pro" panose="020B0503030403020204" pitchFamily="34" charset="0"/>
              </a:rPr>
              <a:t>States that there is a statistical significance between two variables.</a:t>
            </a:r>
          </a:p>
          <a:p>
            <a:pPr algn="l">
              <a:buFont typeface="Arial" panose="020B0604020202020204" pitchFamily="34" charset="0"/>
              <a:buChar char="•"/>
            </a:pPr>
            <a:r>
              <a:rPr lang="en-US" sz="2000" b="0" i="0" dirty="0">
                <a:solidFill>
                  <a:srgbClr val="000000"/>
                </a:solidFill>
                <a:effectLst/>
                <a:latin typeface="Source Sans Pro" panose="020B0503030403020204" pitchFamily="34" charset="0"/>
              </a:rPr>
              <a:t>Holds true if the null hypothesis is rejected.</a:t>
            </a:r>
          </a:p>
          <a:p>
            <a:pPr algn="l">
              <a:buFont typeface="Arial" panose="020B0604020202020204" pitchFamily="34" charset="0"/>
              <a:buChar char="•"/>
            </a:pPr>
            <a:r>
              <a:rPr lang="en-US" sz="2000" b="0" i="0" dirty="0">
                <a:solidFill>
                  <a:srgbClr val="000000"/>
                </a:solidFill>
                <a:effectLst/>
                <a:latin typeface="Source Sans Pro" panose="020B0503030403020204" pitchFamily="34" charset="0"/>
              </a:rPr>
              <a:t>Usually what the researcher thinks is true and is testing</a:t>
            </a:r>
          </a:p>
          <a:p>
            <a:pPr algn="l"/>
            <a:r>
              <a:rPr lang="en-US" sz="2000" b="1" i="0" dirty="0">
                <a:solidFill>
                  <a:srgbClr val="000000"/>
                </a:solidFill>
                <a:effectLst/>
                <a:latin typeface="Source Sans Pro" panose="020B0503030403020204" pitchFamily="34" charset="0"/>
              </a:rPr>
              <a:t> Null hypothesis:</a:t>
            </a:r>
            <a:endParaRPr lang="en-US" sz="2000" b="0" i="0" dirty="0">
              <a:solidFill>
                <a:srgbClr val="000000"/>
              </a:solidFill>
              <a:effectLst/>
              <a:latin typeface="Source Sans Pro" panose="020B0503030403020204" pitchFamily="34" charset="0"/>
            </a:endParaRPr>
          </a:p>
          <a:p>
            <a:pPr algn="l"/>
            <a:r>
              <a:rPr lang="en-US" sz="2000" b="0" i="0" dirty="0">
                <a:solidFill>
                  <a:srgbClr val="000000"/>
                </a:solidFill>
                <a:effectLst/>
                <a:latin typeface="Source Sans Pro" panose="020B0503030403020204" pitchFamily="34" charset="0"/>
              </a:rPr>
              <a:t>If one plant is fed lemonade for one month and another is fed plain water, there will be no difference in growth between the two plants.</a:t>
            </a:r>
          </a:p>
          <a:p>
            <a:pPr algn="l"/>
            <a:r>
              <a:rPr lang="en-US" sz="2000" b="1" i="0" dirty="0">
                <a:solidFill>
                  <a:srgbClr val="000000"/>
                </a:solidFill>
                <a:effectLst/>
                <a:latin typeface="Source Sans Pro" panose="020B0503030403020204" pitchFamily="34" charset="0"/>
              </a:rPr>
              <a:t>Alternative Hypothesis:</a:t>
            </a:r>
            <a:endParaRPr lang="en-US" sz="2000" b="0" i="0" dirty="0">
              <a:solidFill>
                <a:srgbClr val="000000"/>
              </a:solidFill>
              <a:effectLst/>
              <a:latin typeface="Source Sans Pro" panose="020B0503030403020204" pitchFamily="34" charset="0"/>
            </a:endParaRPr>
          </a:p>
          <a:p>
            <a:pPr algn="l"/>
            <a:r>
              <a:rPr lang="en-US" sz="2000" b="0" i="0" dirty="0">
                <a:solidFill>
                  <a:srgbClr val="000000"/>
                </a:solidFill>
                <a:effectLst/>
                <a:latin typeface="Source Sans Pro" panose="020B0503030403020204" pitchFamily="34" charset="0"/>
              </a:rPr>
              <a:t>If one plant is fed lemonade for one month and another is fed plain water, the plant that is fed lemonade will grow more than the plant that is fed plain water</a:t>
            </a:r>
          </a:p>
          <a:p>
            <a:pPr algn="l"/>
            <a:r>
              <a:rPr lang="en-US" sz="2000" b="0" i="0" dirty="0">
                <a:solidFill>
                  <a:srgbClr val="000000"/>
                </a:solidFill>
                <a:effectLst/>
                <a:latin typeface="Source Sans Pro" panose="020B0503030403020204" pitchFamily="34" charset="0"/>
              </a:rPr>
              <a:t>In hypothesis testing, we want to test is if HA is “likely” true. So, there are two possible outcomes:</a:t>
            </a:r>
          </a:p>
          <a:p>
            <a:pPr algn="l">
              <a:buFont typeface="Arial" panose="020B0604020202020204" pitchFamily="34" charset="0"/>
              <a:buChar char="•"/>
            </a:pPr>
            <a:r>
              <a:rPr lang="en-US" sz="2000" b="0" i="0" dirty="0">
                <a:solidFill>
                  <a:srgbClr val="000000"/>
                </a:solidFill>
                <a:effectLst/>
                <a:latin typeface="Source Sans Pro" panose="020B0503030403020204" pitchFamily="34" charset="0"/>
              </a:rPr>
              <a:t>Reject H0 and accept HA because of sufficient evidence in the sample in favor or HA;</a:t>
            </a:r>
          </a:p>
          <a:p>
            <a:pPr algn="l">
              <a:buFont typeface="Arial" panose="020B0604020202020204" pitchFamily="34" charset="0"/>
              <a:buChar char="•"/>
            </a:pPr>
            <a:r>
              <a:rPr lang="en-US" sz="2000" b="0" i="0" dirty="0">
                <a:solidFill>
                  <a:srgbClr val="000000"/>
                </a:solidFill>
                <a:effectLst/>
                <a:latin typeface="Source Sans Pro" panose="020B0503030403020204" pitchFamily="34" charset="0"/>
              </a:rPr>
              <a:t>Do not reject H0 because of insufficient evidence to support HA.</a:t>
            </a:r>
          </a:p>
        </p:txBody>
      </p:sp>
    </p:spTree>
    <p:extLst>
      <p:ext uri="{BB962C8B-B14F-4D97-AF65-F5344CB8AC3E}">
        <p14:creationId xmlns:p14="http://schemas.microsoft.com/office/powerpoint/2010/main" val="19365112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5B9DE6-38B0-463F-98E0-0FCA228BEDD2}"/>
              </a:ext>
            </a:extLst>
          </p:cNvPr>
          <p:cNvSpPr txBox="1"/>
          <p:nvPr/>
        </p:nvSpPr>
        <p:spPr>
          <a:xfrm>
            <a:off x="152400" y="1371600"/>
            <a:ext cx="8839200" cy="347787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l"/>
            <a:r>
              <a:rPr lang="en-US" sz="2000" b="1" i="0" dirty="0">
                <a:solidFill>
                  <a:srgbClr val="222222"/>
                </a:solidFill>
                <a:effectLst/>
                <a:latin typeface="Lato" panose="020F0502020204030203" pitchFamily="34" charset="0"/>
              </a:rPr>
              <a:t>Example: </a:t>
            </a:r>
            <a:r>
              <a:rPr lang="en-US" sz="2000" b="0" i="0" dirty="0">
                <a:solidFill>
                  <a:srgbClr val="222222"/>
                </a:solidFill>
                <a:effectLst/>
                <a:latin typeface="Lato" panose="020F0502020204030203" pitchFamily="34" charset="0"/>
              </a:rPr>
              <a:t>The National Sleep Foundation recommends that teenagers aged 14 to 17 years old need to get at least 8 hours of sleep per night for proper health and wellness.</a:t>
            </a:r>
          </a:p>
          <a:p>
            <a:pPr algn="l"/>
            <a:r>
              <a:rPr lang="en-US" sz="2000" b="0" i="0" dirty="0">
                <a:solidFill>
                  <a:srgbClr val="222222"/>
                </a:solidFill>
                <a:effectLst/>
                <a:latin typeface="Lato" panose="020F0502020204030203" pitchFamily="34" charset="0"/>
              </a:rPr>
              <a:t>A statistics class at a large high school suspects that students at their school are getting less than 8 hours of sleep on average. To test their theory, they randomly sample 42 of these students and ask them how many hours of sleep they get per night. The mean from the sample is 7.5 hours. Write Null and Alternative hypothesis.</a:t>
            </a:r>
          </a:p>
          <a:p>
            <a:pPr algn="l"/>
            <a:r>
              <a:rPr lang="en-US" sz="2000" b="0" i="0" dirty="0">
                <a:solidFill>
                  <a:srgbClr val="222222"/>
                </a:solidFill>
                <a:effectLst/>
                <a:latin typeface="Lato" panose="020F0502020204030203" pitchFamily="34" charset="0"/>
              </a:rPr>
              <a:t>       H</a:t>
            </a:r>
            <a:r>
              <a:rPr lang="en-US" sz="2000" b="0" i="0" baseline="-25000" dirty="0">
                <a:solidFill>
                  <a:srgbClr val="222222"/>
                </a:solidFill>
                <a:effectLst/>
                <a:latin typeface="Lato" panose="020F0502020204030203" pitchFamily="34" charset="0"/>
              </a:rPr>
              <a:t>o</a:t>
            </a:r>
            <a:r>
              <a:rPr lang="en-US" sz="2000" b="0" i="0" dirty="0">
                <a:solidFill>
                  <a:srgbClr val="222222"/>
                </a:solidFill>
                <a:effectLst/>
                <a:latin typeface="Lato" panose="020F0502020204030203" pitchFamily="34" charset="0"/>
              </a:rPr>
              <a:t>: µ ≥ 8 hours</a:t>
            </a:r>
          </a:p>
          <a:p>
            <a:pPr algn="l"/>
            <a:r>
              <a:rPr lang="en-US" sz="2000" b="0" i="0" dirty="0">
                <a:solidFill>
                  <a:srgbClr val="222222"/>
                </a:solidFill>
                <a:effectLst/>
                <a:latin typeface="Lato" panose="020F0502020204030203" pitchFamily="34" charset="0"/>
              </a:rPr>
              <a:t>       H</a:t>
            </a:r>
            <a:r>
              <a:rPr lang="en-US" sz="2000" b="0" i="0" baseline="-25000" dirty="0">
                <a:solidFill>
                  <a:srgbClr val="222222"/>
                </a:solidFill>
                <a:effectLst/>
                <a:latin typeface="Lato" panose="020F0502020204030203" pitchFamily="34" charset="0"/>
              </a:rPr>
              <a:t>a</a:t>
            </a:r>
            <a:r>
              <a:rPr lang="en-US" sz="2000" b="0" i="0" dirty="0">
                <a:solidFill>
                  <a:srgbClr val="222222"/>
                </a:solidFill>
                <a:effectLst/>
                <a:latin typeface="Lato" panose="020F0502020204030203" pitchFamily="34" charset="0"/>
              </a:rPr>
              <a:t>: µ&lt;8 hours</a:t>
            </a:r>
          </a:p>
          <a:p>
            <a:pPr algn="l"/>
            <a:r>
              <a:rPr lang="en-US" sz="2000" b="0" i="0" dirty="0">
                <a:solidFill>
                  <a:srgbClr val="222222"/>
                </a:solidFill>
                <a:effectLst/>
                <a:latin typeface="Lato" panose="020F0502020204030203" pitchFamily="34" charset="0"/>
              </a:rPr>
              <a:t>where, µ = Population mean &amp; not sample mean</a:t>
            </a:r>
          </a:p>
        </p:txBody>
      </p:sp>
    </p:spTree>
    <p:extLst>
      <p:ext uri="{BB962C8B-B14F-4D97-AF65-F5344CB8AC3E}">
        <p14:creationId xmlns:p14="http://schemas.microsoft.com/office/powerpoint/2010/main" val="1065177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3">
            <a:extLst>
              <a:ext uri="{FF2B5EF4-FFF2-40B4-BE49-F238E27FC236}">
                <a16:creationId xmlns:a16="http://schemas.microsoft.com/office/drawing/2014/main" id="{31497AEE-9DA5-4667-B5CE-A8C2A79EF9FE}"/>
              </a:ext>
            </a:extLst>
          </p:cNvPr>
          <p:cNvSpPr txBox="1">
            <a:spLocks/>
          </p:cNvSpPr>
          <p:nvPr/>
        </p:nvSpPr>
        <p:spPr>
          <a:xfrm>
            <a:off x="685800" y="2514600"/>
            <a:ext cx="7772400" cy="396240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609600" indent="-609600" algn="just" eaLnBrk="1" hangingPunct="1">
              <a:lnSpc>
                <a:spcPct val="90000"/>
              </a:lnSpc>
              <a:buFontTx/>
              <a:buAutoNum type="arabicPeriod"/>
            </a:pPr>
            <a:r>
              <a:rPr lang="en-US" altLang="en-US" dirty="0"/>
              <a:t>A </a:t>
            </a:r>
            <a:r>
              <a:rPr lang="en-US" altLang="en-US" b="1" dirty="0"/>
              <a:t>nominal scale</a:t>
            </a:r>
            <a:r>
              <a:rPr lang="en-US" altLang="en-US" dirty="0"/>
              <a:t> is an unordered set of categories identified only by name.  Nominal measurements only permit you to determine whether two individuals are the same or different.</a:t>
            </a:r>
          </a:p>
          <a:p>
            <a:pPr marL="609600" indent="-609600" algn="just" eaLnBrk="1" hangingPunct="1">
              <a:lnSpc>
                <a:spcPct val="90000"/>
              </a:lnSpc>
              <a:buFontTx/>
              <a:buAutoNum type="arabicPeriod"/>
            </a:pPr>
            <a:r>
              <a:rPr lang="en-US" altLang="en-US" dirty="0"/>
              <a:t>An </a:t>
            </a:r>
            <a:r>
              <a:rPr lang="en-US" altLang="en-US" b="1" dirty="0"/>
              <a:t>ordinal scale</a:t>
            </a:r>
            <a:r>
              <a:rPr lang="en-US" altLang="en-US" dirty="0"/>
              <a:t> is an ordered set of categories.  Ordinal measurements tell you the direction of difference between two individuals.</a:t>
            </a:r>
          </a:p>
        </p:txBody>
      </p:sp>
      <p:sp>
        <p:nvSpPr>
          <p:cNvPr id="4" name="Title 2">
            <a:extLst>
              <a:ext uri="{FF2B5EF4-FFF2-40B4-BE49-F238E27FC236}">
                <a16:creationId xmlns:a16="http://schemas.microsoft.com/office/drawing/2014/main" id="{FE21F30E-FD99-4EC1-A6B7-3EAD8BA5A33C}"/>
              </a:ext>
            </a:extLst>
          </p:cNvPr>
          <p:cNvSpPr txBox="1">
            <a:spLocks/>
          </p:cNvSpPr>
          <p:nvPr/>
        </p:nvSpPr>
        <p:spPr>
          <a:xfrm>
            <a:off x="457200" y="1219200"/>
            <a:ext cx="8229600" cy="10668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altLang="en-US" b="1" dirty="0"/>
              <a:t>4 Types of Measurement Scales</a:t>
            </a:r>
            <a:endParaRPr lang="en-US" b="1" dirty="0"/>
          </a:p>
        </p:txBody>
      </p:sp>
    </p:spTree>
    <p:extLst>
      <p:ext uri="{BB962C8B-B14F-4D97-AF65-F5344CB8AC3E}">
        <p14:creationId xmlns:p14="http://schemas.microsoft.com/office/powerpoint/2010/main" val="3985562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253E80-F93A-4B95-A30F-9D4DDC4705B9}"/>
              </a:ext>
            </a:extLst>
          </p:cNvPr>
          <p:cNvSpPr txBox="1">
            <a:spLocks/>
          </p:cNvSpPr>
          <p:nvPr/>
        </p:nvSpPr>
        <p:spPr>
          <a:xfrm>
            <a:off x="457200" y="1219200"/>
            <a:ext cx="8229600" cy="10668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altLang="en-US" b="1" dirty="0"/>
              <a:t>4 Types of Measurement Scales</a:t>
            </a:r>
            <a:endParaRPr lang="en-US" b="1" dirty="0"/>
          </a:p>
        </p:txBody>
      </p:sp>
      <p:sp>
        <p:nvSpPr>
          <p:cNvPr id="4" name="Content Placeholder 3">
            <a:extLst>
              <a:ext uri="{FF2B5EF4-FFF2-40B4-BE49-F238E27FC236}">
                <a16:creationId xmlns:a16="http://schemas.microsoft.com/office/drawing/2014/main" id="{517BFAEF-BEB0-44C0-9EEA-5EB28FE01670}"/>
              </a:ext>
            </a:extLst>
          </p:cNvPr>
          <p:cNvSpPr txBox="1">
            <a:spLocks/>
          </p:cNvSpPr>
          <p:nvPr/>
        </p:nvSpPr>
        <p:spPr>
          <a:xfrm>
            <a:off x="685800" y="2514600"/>
            <a:ext cx="7772400" cy="396240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533400" indent="-533400" algn="just" eaLnBrk="1" hangingPunct="1">
              <a:buFontTx/>
              <a:buNone/>
            </a:pPr>
            <a:r>
              <a:rPr lang="en-US" altLang="en-US" sz="3200" dirty="0"/>
              <a:t>3.	An </a:t>
            </a:r>
            <a:r>
              <a:rPr lang="en-US" altLang="en-US" sz="3200" b="1" dirty="0"/>
              <a:t>interval scale</a:t>
            </a:r>
            <a:r>
              <a:rPr lang="en-US" altLang="en-US" sz="3200" dirty="0"/>
              <a:t> is an ordered series of equal-sized categories.  Interval measurements identify the direction and magnitude of a difference.  The zero point is located arbitrarily on an interval scale.</a:t>
            </a:r>
          </a:p>
          <a:p>
            <a:pPr marL="533400" indent="-533400" algn="just" eaLnBrk="1" hangingPunct="1">
              <a:buFontTx/>
              <a:buNone/>
            </a:pPr>
            <a:r>
              <a:rPr lang="en-US" altLang="en-US" sz="3200" dirty="0"/>
              <a:t>4.  A </a:t>
            </a:r>
            <a:r>
              <a:rPr lang="en-US" altLang="en-US" sz="3200" b="1" dirty="0"/>
              <a:t>ratio scale</a:t>
            </a:r>
            <a:r>
              <a:rPr lang="en-US" altLang="en-US" sz="3200" dirty="0"/>
              <a:t> is an interval scale where a value of zero indicates none of the variable.  Ratio measurements identify the direction and magnitude of differences and allow ratio comparisons of measurements.</a:t>
            </a:r>
            <a:endParaRPr lang="en-US" altLang="en-US" dirty="0"/>
          </a:p>
        </p:txBody>
      </p:sp>
    </p:spTree>
    <p:extLst>
      <p:ext uri="{BB962C8B-B14F-4D97-AF65-F5344CB8AC3E}">
        <p14:creationId xmlns:p14="http://schemas.microsoft.com/office/powerpoint/2010/main" val="1798141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Uses of DBMS">
            <a:extLst>
              <a:ext uri="{FF2B5EF4-FFF2-40B4-BE49-F238E27FC236}">
                <a16:creationId xmlns:a16="http://schemas.microsoft.com/office/drawing/2014/main" id="{C72F9CEB-12CF-4D5C-A1C2-434B50A5B0B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Uses of DBMS">
            <a:extLst>
              <a:ext uri="{FF2B5EF4-FFF2-40B4-BE49-F238E27FC236}">
                <a16:creationId xmlns:a16="http://schemas.microsoft.com/office/drawing/2014/main" id="{6A821D32-31F4-4D37-B9F7-F1A02F49DBCF}"/>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Title 2">
            <a:extLst>
              <a:ext uri="{FF2B5EF4-FFF2-40B4-BE49-F238E27FC236}">
                <a16:creationId xmlns:a16="http://schemas.microsoft.com/office/drawing/2014/main" id="{2EF20612-FC53-4503-B199-2025BA7EC913}"/>
              </a:ext>
            </a:extLst>
          </p:cNvPr>
          <p:cNvSpPr txBox="1">
            <a:spLocks/>
          </p:cNvSpPr>
          <p:nvPr/>
        </p:nvSpPr>
        <p:spPr>
          <a:xfrm>
            <a:off x="457200" y="1219200"/>
            <a:ext cx="8229600" cy="10668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altLang="en-US" b="1" dirty="0"/>
              <a:t>Data</a:t>
            </a:r>
            <a:endParaRPr lang="en-US" b="1" dirty="0"/>
          </a:p>
        </p:txBody>
      </p:sp>
      <p:sp>
        <p:nvSpPr>
          <p:cNvPr id="7" name="Content Placeholder 3">
            <a:extLst>
              <a:ext uri="{FF2B5EF4-FFF2-40B4-BE49-F238E27FC236}">
                <a16:creationId xmlns:a16="http://schemas.microsoft.com/office/drawing/2014/main" id="{11211E58-DC17-4C71-8628-0C9FBCE0E6FA}"/>
              </a:ext>
            </a:extLst>
          </p:cNvPr>
          <p:cNvSpPr txBox="1">
            <a:spLocks/>
          </p:cNvSpPr>
          <p:nvPr/>
        </p:nvSpPr>
        <p:spPr>
          <a:xfrm>
            <a:off x="685800" y="2514600"/>
            <a:ext cx="7772400" cy="396240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eaLnBrk="1" hangingPunct="1"/>
            <a:r>
              <a:rPr lang="en-US" altLang="en-US" dirty="0"/>
              <a:t>The measurements obtained in a research study are called the </a:t>
            </a:r>
            <a:r>
              <a:rPr lang="en-US" altLang="en-US" b="1" dirty="0"/>
              <a:t>data</a:t>
            </a:r>
            <a:r>
              <a:rPr lang="en-US" altLang="en-US" dirty="0"/>
              <a:t>.  </a:t>
            </a:r>
          </a:p>
          <a:p>
            <a:pPr eaLnBrk="1" hangingPunct="1"/>
            <a:r>
              <a:rPr lang="en-US" altLang="en-US" dirty="0"/>
              <a:t>The goal of statistics is to help researchers organize and interpret the data. </a:t>
            </a:r>
            <a:r>
              <a:rPr lang="en-US" altLang="en-US" sz="3200" dirty="0"/>
              <a:t>	</a:t>
            </a:r>
            <a:endParaRPr lang="en-US" altLang="en-US" dirty="0"/>
          </a:p>
        </p:txBody>
      </p:sp>
    </p:spTree>
    <p:extLst>
      <p:ext uri="{BB962C8B-B14F-4D97-AF65-F5344CB8AC3E}">
        <p14:creationId xmlns:p14="http://schemas.microsoft.com/office/powerpoint/2010/main" val="38772500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7E1BE3-57E0-4ABB-AEB0-2951250CAE77}"/>
              </a:ext>
            </a:extLst>
          </p:cNvPr>
          <p:cNvPicPr>
            <a:picLocks noChangeAspect="1"/>
          </p:cNvPicPr>
          <p:nvPr/>
        </p:nvPicPr>
        <p:blipFill rotWithShape="1">
          <a:blip r:embed="rId2"/>
          <a:srcRect l="16666" t="2593" r="12500" b="2593"/>
          <a:stretch/>
        </p:blipFill>
        <p:spPr>
          <a:xfrm>
            <a:off x="990600" y="1295400"/>
            <a:ext cx="6934200" cy="5221045"/>
          </a:xfrm>
          <a:prstGeom prst="rect">
            <a:avLst/>
          </a:prstGeom>
        </p:spPr>
      </p:pic>
    </p:spTree>
    <p:extLst>
      <p:ext uri="{BB962C8B-B14F-4D97-AF65-F5344CB8AC3E}">
        <p14:creationId xmlns:p14="http://schemas.microsoft.com/office/powerpoint/2010/main" val="4123690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Content Placeholder 3">
            <a:extLst>
              <a:ext uri="{FF2B5EF4-FFF2-40B4-BE49-F238E27FC236}">
                <a16:creationId xmlns:a16="http://schemas.microsoft.com/office/drawing/2014/main" id="{F815FCA4-02CB-43B5-8F0D-B7384F801C5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r="888" b="3896"/>
          <a:stretch>
            <a:fillRect/>
          </a:stretch>
        </p:blipFill>
        <p:spPr>
          <a:xfrm>
            <a:off x="381000" y="1219200"/>
            <a:ext cx="8534400" cy="5105400"/>
          </a:xfrm>
          <a:solidFill>
            <a:schemeClr val="bg2"/>
          </a:solidFill>
          <a:ln>
            <a:solidFill>
              <a:schemeClr val="tx2">
                <a:lumMod val="20000"/>
                <a:lumOff val="80000"/>
              </a:schemeClr>
            </a:solid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9108631-5FA0-4480-8AF5-A9158AD37152}"/>
              </a:ext>
            </a:extLst>
          </p:cNvPr>
          <p:cNvSpPr>
            <a:spLocks noGrp="1"/>
          </p:cNvSpPr>
          <p:nvPr>
            <p:ph idx="1"/>
          </p:nvPr>
        </p:nvSpPr>
        <p:spPr>
          <a:xfrm>
            <a:off x="304800" y="1524000"/>
            <a:ext cx="8534400" cy="5105400"/>
          </a:xfrm>
        </p:spPr>
        <p:txBody>
          <a:bodyPr>
            <a:normAutofit fontScale="70000" lnSpcReduction="20000"/>
          </a:bodyPr>
          <a:lstStyle/>
          <a:p>
            <a:pPr algn="l" fontAlgn="base"/>
            <a:r>
              <a:rPr lang="en-US" b="1" i="0" dirty="0">
                <a:solidFill>
                  <a:srgbClr val="FF9933"/>
                </a:solidFill>
                <a:effectLst/>
                <a:latin typeface="Untitled Sans"/>
              </a:rPr>
              <a:t>Quantitative</a:t>
            </a:r>
            <a:endParaRPr lang="en-US" b="1" i="0" dirty="0">
              <a:solidFill>
                <a:srgbClr val="000000"/>
              </a:solidFill>
              <a:effectLst/>
              <a:latin typeface="Untitled Sans"/>
            </a:endParaRPr>
          </a:p>
          <a:p>
            <a:pPr algn="just" fontAlgn="base"/>
            <a:r>
              <a:rPr lang="en-US" b="0" i="0" dirty="0">
                <a:solidFill>
                  <a:srgbClr val="000000"/>
                </a:solidFill>
                <a:effectLst/>
                <a:latin typeface="Untitled Sans"/>
              </a:rPr>
              <a:t>The data which are statistical or numerical are known as </a:t>
            </a:r>
            <a:r>
              <a:rPr lang="en-US" b="0" i="0" dirty="0" err="1">
                <a:solidFill>
                  <a:srgbClr val="000000"/>
                </a:solidFill>
                <a:effectLst/>
                <a:latin typeface="Untitled Sans"/>
              </a:rPr>
              <a:t>Quantitive</a:t>
            </a:r>
            <a:r>
              <a:rPr lang="en-US" b="0" i="0" dirty="0">
                <a:solidFill>
                  <a:srgbClr val="000000"/>
                </a:solidFill>
                <a:effectLst/>
                <a:latin typeface="Untitled Sans"/>
              </a:rPr>
              <a:t> data. </a:t>
            </a:r>
            <a:r>
              <a:rPr lang="en-US" b="0" i="0" dirty="0" err="1">
                <a:solidFill>
                  <a:srgbClr val="000000"/>
                </a:solidFill>
                <a:effectLst/>
                <a:latin typeface="Untitled Sans"/>
              </a:rPr>
              <a:t>Quantitive</a:t>
            </a:r>
            <a:r>
              <a:rPr lang="en-US" b="0" i="0" dirty="0">
                <a:solidFill>
                  <a:srgbClr val="000000"/>
                </a:solidFill>
                <a:effectLst/>
                <a:latin typeface="Untitled Sans"/>
              </a:rPr>
              <a:t> data is generated through. Quantitative data is also known as Structured data. Experiments, Tests, Surveys, Market Report.</a:t>
            </a:r>
          </a:p>
          <a:p>
            <a:pPr algn="l" fontAlgn="base"/>
            <a:r>
              <a:rPr lang="en-US" b="0" i="0" dirty="0" err="1">
                <a:solidFill>
                  <a:srgbClr val="000000"/>
                </a:solidFill>
                <a:effectLst/>
                <a:latin typeface="Untitled Sans"/>
              </a:rPr>
              <a:t>Quantitive</a:t>
            </a:r>
            <a:r>
              <a:rPr lang="en-US" b="0" i="0" dirty="0">
                <a:solidFill>
                  <a:srgbClr val="000000"/>
                </a:solidFill>
                <a:effectLst/>
                <a:latin typeface="Untitled Sans"/>
              </a:rPr>
              <a:t> data is again divided into </a:t>
            </a:r>
            <a:r>
              <a:rPr lang="en-US" b="1" i="0" dirty="0">
                <a:solidFill>
                  <a:srgbClr val="000000"/>
                </a:solidFill>
                <a:effectLst/>
                <a:latin typeface="Untitled Sans"/>
              </a:rPr>
              <a:t>Continuous data and Discrete data.</a:t>
            </a:r>
            <a:endParaRPr lang="en-US" b="0" i="0" dirty="0">
              <a:solidFill>
                <a:srgbClr val="000000"/>
              </a:solidFill>
              <a:effectLst/>
              <a:latin typeface="Untitled Sans"/>
            </a:endParaRPr>
          </a:p>
          <a:p>
            <a:pPr marL="0" indent="0" algn="l" fontAlgn="base">
              <a:buNone/>
            </a:pPr>
            <a:r>
              <a:rPr lang="en-US" b="1" i="0" dirty="0">
                <a:solidFill>
                  <a:srgbClr val="FF9933"/>
                </a:solidFill>
                <a:effectLst/>
                <a:latin typeface="Untitled Sans"/>
              </a:rPr>
              <a:t>Continuous Data</a:t>
            </a:r>
            <a:endParaRPr lang="en-US" b="1" i="0" dirty="0">
              <a:solidFill>
                <a:srgbClr val="000000"/>
              </a:solidFill>
              <a:effectLst/>
              <a:latin typeface="Untitled Sans"/>
            </a:endParaRPr>
          </a:p>
          <a:p>
            <a:pPr algn="l" fontAlgn="base"/>
            <a:r>
              <a:rPr lang="en-US" b="0" i="0" dirty="0">
                <a:solidFill>
                  <a:srgbClr val="000000"/>
                </a:solidFill>
                <a:effectLst/>
                <a:latin typeface="Untitled Sans"/>
              </a:rPr>
              <a:t>Continuous data is the data which can have any value. That means Continuous data can give infinite outcomes so it should be grouped before representing on a graph.</a:t>
            </a:r>
          </a:p>
          <a:p>
            <a:pPr algn="l" fontAlgn="base"/>
            <a:r>
              <a:rPr lang="en-US" b="1" i="0" dirty="0">
                <a:solidFill>
                  <a:srgbClr val="000000"/>
                </a:solidFill>
                <a:effectLst/>
                <a:latin typeface="Untitled Sans"/>
              </a:rPr>
              <a:t>Examples</a:t>
            </a:r>
            <a:endParaRPr lang="en-US" b="0" i="0" dirty="0">
              <a:solidFill>
                <a:srgbClr val="000000"/>
              </a:solidFill>
              <a:effectLst/>
              <a:latin typeface="Untitled Sans"/>
            </a:endParaRPr>
          </a:p>
          <a:p>
            <a:pPr algn="l" fontAlgn="base">
              <a:buFont typeface="Arial" panose="020B0604020202020204" pitchFamily="34" charset="0"/>
              <a:buChar char="•"/>
            </a:pPr>
            <a:r>
              <a:rPr lang="en-US" b="0" i="0" dirty="0">
                <a:solidFill>
                  <a:srgbClr val="000000"/>
                </a:solidFill>
                <a:effectLst/>
                <a:latin typeface="Untitled Sans"/>
              </a:rPr>
              <a:t>The speed of a vehicle as it passes a checkpoint</a:t>
            </a:r>
          </a:p>
          <a:p>
            <a:pPr algn="l" fontAlgn="base">
              <a:buFont typeface="Arial" panose="020B0604020202020204" pitchFamily="34" charset="0"/>
              <a:buChar char="•"/>
            </a:pPr>
            <a:r>
              <a:rPr lang="en-US" b="0" i="0" dirty="0">
                <a:solidFill>
                  <a:srgbClr val="000000"/>
                </a:solidFill>
                <a:effectLst/>
                <a:latin typeface="Untitled Sans"/>
              </a:rPr>
              <a:t>The mass of a cooking apple</a:t>
            </a:r>
          </a:p>
          <a:p>
            <a:pPr algn="l" fontAlgn="base">
              <a:buFont typeface="Arial" panose="020B0604020202020204" pitchFamily="34" charset="0"/>
              <a:buChar char="•"/>
            </a:pPr>
            <a:r>
              <a:rPr lang="en-US" b="0" i="0" dirty="0">
                <a:solidFill>
                  <a:srgbClr val="000000"/>
                </a:solidFill>
                <a:effectLst/>
                <a:latin typeface="Untitled Sans"/>
              </a:rPr>
              <a:t>The time taken by a volunteer to perform a task</a:t>
            </a:r>
          </a:p>
          <a:p>
            <a:endParaRPr lang="en-IN" dirty="0"/>
          </a:p>
        </p:txBody>
      </p:sp>
    </p:spTree>
    <p:extLst>
      <p:ext uri="{BB962C8B-B14F-4D97-AF65-F5344CB8AC3E}">
        <p14:creationId xmlns:p14="http://schemas.microsoft.com/office/powerpoint/2010/main" val="37229360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96AE9B-4D38-47B0-B7B4-C5C33F5A93C2}"/>
              </a:ext>
            </a:extLst>
          </p:cNvPr>
          <p:cNvSpPr>
            <a:spLocks noGrp="1"/>
          </p:cNvSpPr>
          <p:nvPr>
            <p:ph idx="1"/>
          </p:nvPr>
        </p:nvSpPr>
        <p:spPr>
          <a:xfrm>
            <a:off x="381000" y="1371600"/>
            <a:ext cx="8534400" cy="5105400"/>
          </a:xfrm>
        </p:spPr>
        <p:txBody>
          <a:bodyPr>
            <a:normAutofit fontScale="62500" lnSpcReduction="20000"/>
          </a:bodyPr>
          <a:lstStyle/>
          <a:p>
            <a:pPr marL="0" indent="0" algn="l" fontAlgn="base">
              <a:buNone/>
            </a:pPr>
            <a:r>
              <a:rPr lang="en-US" b="1" i="0" dirty="0">
                <a:solidFill>
                  <a:srgbClr val="FF9933"/>
                </a:solidFill>
                <a:effectLst/>
                <a:latin typeface="Untitled Sans"/>
              </a:rPr>
              <a:t>Discrete Data</a:t>
            </a:r>
            <a:endParaRPr lang="en-US" b="1" i="0" dirty="0">
              <a:solidFill>
                <a:srgbClr val="000000"/>
              </a:solidFill>
              <a:effectLst/>
              <a:latin typeface="Untitled Sans"/>
            </a:endParaRPr>
          </a:p>
          <a:p>
            <a:pPr algn="l" fontAlgn="base"/>
            <a:r>
              <a:rPr lang="en-US" b="0" i="0" dirty="0">
                <a:solidFill>
                  <a:srgbClr val="000000"/>
                </a:solidFill>
                <a:effectLst/>
                <a:latin typeface="Untitled Sans"/>
              </a:rPr>
              <a:t>Discrete data can have certain values. That means only a finite number can be categorized as discrete data.</a:t>
            </a:r>
          </a:p>
          <a:p>
            <a:pPr algn="l" fontAlgn="base">
              <a:buFont typeface="+mj-lt"/>
              <a:buAutoNum type="arabicPeriod"/>
            </a:pPr>
            <a:r>
              <a:rPr lang="en-US" b="0" i="0" dirty="0">
                <a:solidFill>
                  <a:srgbClr val="000000"/>
                </a:solidFill>
                <a:effectLst/>
                <a:latin typeface="Untitled Sans"/>
              </a:rPr>
              <a:t>Numbers of cars sold at a dealership during a given month</a:t>
            </a:r>
          </a:p>
          <a:p>
            <a:pPr algn="l" fontAlgn="base">
              <a:buFont typeface="+mj-lt"/>
              <a:buAutoNum type="arabicPeriod"/>
            </a:pPr>
            <a:r>
              <a:rPr lang="en-US" b="0" i="0" dirty="0">
                <a:solidFill>
                  <a:srgbClr val="000000"/>
                </a:solidFill>
                <a:effectLst/>
                <a:latin typeface="Untitled Sans"/>
              </a:rPr>
              <a:t>Number of houses in certain block</a:t>
            </a:r>
          </a:p>
          <a:p>
            <a:pPr algn="l" fontAlgn="base">
              <a:buFont typeface="+mj-lt"/>
              <a:buAutoNum type="arabicPeriod"/>
            </a:pPr>
            <a:r>
              <a:rPr lang="en-US" b="0" i="0" dirty="0">
                <a:solidFill>
                  <a:srgbClr val="000000"/>
                </a:solidFill>
                <a:effectLst/>
                <a:latin typeface="Untitled Sans"/>
              </a:rPr>
              <a:t>Number of fish caught on a fishing trip</a:t>
            </a:r>
          </a:p>
          <a:p>
            <a:pPr algn="l" fontAlgn="base">
              <a:buFont typeface="+mj-lt"/>
              <a:buAutoNum type="arabicPeriod"/>
            </a:pPr>
            <a:r>
              <a:rPr lang="en-US" b="0" i="0" dirty="0">
                <a:solidFill>
                  <a:srgbClr val="000000"/>
                </a:solidFill>
                <a:effectLst/>
                <a:latin typeface="Untitled Sans"/>
              </a:rPr>
              <a:t>Number of complaints received at the office of airline on a given day</a:t>
            </a:r>
          </a:p>
          <a:p>
            <a:pPr algn="l" fontAlgn="base">
              <a:buFont typeface="+mj-lt"/>
              <a:buAutoNum type="arabicPeriod"/>
            </a:pPr>
            <a:r>
              <a:rPr lang="en-US" b="0" i="0" dirty="0">
                <a:solidFill>
                  <a:srgbClr val="000000"/>
                </a:solidFill>
                <a:effectLst/>
                <a:latin typeface="Untitled Sans"/>
              </a:rPr>
              <a:t>Number of customers who visit at bank during any given hour</a:t>
            </a:r>
          </a:p>
          <a:p>
            <a:pPr algn="l" fontAlgn="base">
              <a:buFont typeface="+mj-lt"/>
              <a:buAutoNum type="arabicPeriod"/>
            </a:pPr>
            <a:r>
              <a:rPr lang="en-US" b="0" i="0" dirty="0">
                <a:solidFill>
                  <a:srgbClr val="000000"/>
                </a:solidFill>
                <a:effectLst/>
                <a:latin typeface="Untitled Sans"/>
              </a:rPr>
              <a:t>Number of heads obtained in three tosses of a coin</a:t>
            </a:r>
          </a:p>
          <a:p>
            <a:pPr marL="0" indent="0" algn="l" fontAlgn="base">
              <a:buNone/>
            </a:pPr>
            <a:r>
              <a:rPr lang="en-US" b="1" i="0" dirty="0">
                <a:solidFill>
                  <a:srgbClr val="FF9933"/>
                </a:solidFill>
                <a:effectLst/>
                <a:latin typeface="Untitled Sans"/>
              </a:rPr>
              <a:t>Differences between Discrete and Continuous data</a:t>
            </a:r>
            <a:endParaRPr lang="en-US" b="1" i="0" dirty="0">
              <a:solidFill>
                <a:srgbClr val="000000"/>
              </a:solidFill>
              <a:effectLst/>
              <a:latin typeface="Untitled Sans"/>
            </a:endParaRPr>
          </a:p>
          <a:p>
            <a:pPr algn="l" fontAlgn="base">
              <a:buFont typeface="Arial" panose="020B0604020202020204" pitchFamily="34" charset="0"/>
              <a:buChar char="•"/>
            </a:pPr>
            <a:r>
              <a:rPr lang="en-US" b="0" i="0" dirty="0">
                <a:solidFill>
                  <a:srgbClr val="000000"/>
                </a:solidFill>
                <a:effectLst/>
                <a:latin typeface="Untitled Sans"/>
              </a:rPr>
              <a:t>Numerical data could be either discrete or continuous</a:t>
            </a:r>
          </a:p>
          <a:p>
            <a:pPr algn="l" fontAlgn="base">
              <a:buFont typeface="Arial" panose="020B0604020202020204" pitchFamily="34" charset="0"/>
              <a:buChar char="•"/>
            </a:pPr>
            <a:r>
              <a:rPr lang="en-US" b="0" i="0" dirty="0">
                <a:solidFill>
                  <a:srgbClr val="000000"/>
                </a:solidFill>
                <a:effectLst/>
                <a:latin typeface="Untitled Sans"/>
              </a:rPr>
              <a:t>Continuous data can take any numerical value (within a range); For example, weight, height, etc.</a:t>
            </a:r>
          </a:p>
          <a:p>
            <a:pPr algn="l" fontAlgn="base">
              <a:buFont typeface="Arial" panose="020B0604020202020204" pitchFamily="34" charset="0"/>
              <a:buChar char="•"/>
            </a:pPr>
            <a:r>
              <a:rPr lang="en-US" b="0" i="0" dirty="0">
                <a:solidFill>
                  <a:srgbClr val="000000"/>
                </a:solidFill>
                <a:effectLst/>
                <a:latin typeface="Untitled Sans"/>
              </a:rPr>
              <a:t>There can be an infinite number of possible values in continuous data</a:t>
            </a:r>
          </a:p>
          <a:p>
            <a:pPr algn="l" fontAlgn="base">
              <a:buFont typeface="Arial" panose="020B0604020202020204" pitchFamily="34" charset="0"/>
              <a:buChar char="•"/>
            </a:pPr>
            <a:r>
              <a:rPr lang="en-US" b="0" i="0" dirty="0">
                <a:solidFill>
                  <a:srgbClr val="000000"/>
                </a:solidFill>
                <a:effectLst/>
                <a:latin typeface="Untitled Sans"/>
              </a:rPr>
              <a:t>Discrete data can take only certain values by finite ‘jumps’, i.e., it ‘jumps’ from one value to another but does not take any intermediate value between them (For example, number of students in the class</a:t>
            </a:r>
          </a:p>
          <a:p>
            <a:endParaRPr lang="en-IN" dirty="0"/>
          </a:p>
        </p:txBody>
      </p:sp>
    </p:spTree>
    <p:extLst>
      <p:ext uri="{BB962C8B-B14F-4D97-AF65-F5344CB8AC3E}">
        <p14:creationId xmlns:p14="http://schemas.microsoft.com/office/powerpoint/2010/main" val="2605839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1FCDE3-6BA6-4F59-B4EF-D2793EC26784}"/>
              </a:ext>
            </a:extLst>
          </p:cNvPr>
          <p:cNvSpPr>
            <a:spLocks noGrp="1"/>
          </p:cNvSpPr>
          <p:nvPr>
            <p:ph idx="1"/>
          </p:nvPr>
        </p:nvSpPr>
        <p:spPr/>
        <p:txBody>
          <a:bodyPr/>
          <a:lstStyle/>
          <a:p>
            <a:pPr algn="l" fontAlgn="base"/>
            <a:r>
              <a:rPr lang="en-US" b="1" i="0" dirty="0">
                <a:solidFill>
                  <a:srgbClr val="FF9933"/>
                </a:solidFill>
                <a:effectLst/>
                <a:latin typeface="Untitled Sans"/>
              </a:rPr>
              <a:t>Qualitative</a:t>
            </a:r>
            <a:endParaRPr lang="en-US" b="1" i="0" dirty="0">
              <a:solidFill>
                <a:srgbClr val="000000"/>
              </a:solidFill>
              <a:effectLst/>
              <a:latin typeface="Untitled Sans"/>
            </a:endParaRPr>
          </a:p>
          <a:p>
            <a:pPr algn="l" fontAlgn="base"/>
            <a:r>
              <a:rPr lang="en-US" b="0" i="0" dirty="0">
                <a:solidFill>
                  <a:srgbClr val="000000"/>
                </a:solidFill>
                <a:effectLst/>
                <a:latin typeface="Untitled Sans"/>
              </a:rPr>
              <a:t>Data that deals with description or quality instead of numbers are known as Quantitative data. Qualitative data is also known as </a:t>
            </a:r>
            <a:r>
              <a:rPr lang="en-US" b="1" i="0" dirty="0">
                <a:solidFill>
                  <a:srgbClr val="000000"/>
                </a:solidFill>
                <a:effectLst/>
                <a:latin typeface="Untitled Sans"/>
              </a:rPr>
              <a:t>unstructured data. </a:t>
            </a:r>
            <a:r>
              <a:rPr lang="en-US" b="0" i="0" dirty="0">
                <a:solidFill>
                  <a:srgbClr val="000000"/>
                </a:solidFill>
                <a:effectLst/>
                <a:latin typeface="Untitled Sans"/>
              </a:rPr>
              <a:t>Because this type of data is loosely compact and can’t be analyzed conventionally.</a:t>
            </a:r>
          </a:p>
          <a:p>
            <a:endParaRPr lang="en-IN" dirty="0"/>
          </a:p>
        </p:txBody>
      </p:sp>
    </p:spTree>
    <p:extLst>
      <p:ext uri="{BB962C8B-B14F-4D97-AF65-F5344CB8AC3E}">
        <p14:creationId xmlns:p14="http://schemas.microsoft.com/office/powerpoint/2010/main" val="5898314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2AA07A-449E-4CB2-90A6-B0FE3F4A6B51}"/>
              </a:ext>
            </a:extLst>
          </p:cNvPr>
          <p:cNvSpPr txBox="1">
            <a:spLocks/>
          </p:cNvSpPr>
          <p:nvPr/>
        </p:nvSpPr>
        <p:spPr>
          <a:xfrm>
            <a:off x="457200" y="1295400"/>
            <a:ext cx="8229600" cy="10668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b="1" dirty="0"/>
              <a:t>Population</a:t>
            </a:r>
          </a:p>
        </p:txBody>
      </p:sp>
      <p:sp>
        <p:nvSpPr>
          <p:cNvPr id="4" name="Content Placeholder 3">
            <a:extLst>
              <a:ext uri="{FF2B5EF4-FFF2-40B4-BE49-F238E27FC236}">
                <a16:creationId xmlns:a16="http://schemas.microsoft.com/office/drawing/2014/main" id="{564CEE81-5931-4557-A546-B3460354F68B}"/>
              </a:ext>
            </a:extLst>
          </p:cNvPr>
          <p:cNvSpPr txBox="1">
            <a:spLocks/>
          </p:cNvSpPr>
          <p:nvPr/>
        </p:nvSpPr>
        <p:spPr>
          <a:xfrm>
            <a:off x="685800" y="2514600"/>
            <a:ext cx="7772400" cy="396240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eaLnBrk="1" hangingPunct="1"/>
            <a:r>
              <a:rPr lang="en-US" altLang="en-US" dirty="0"/>
              <a:t>The entire group of individuals is called the </a:t>
            </a:r>
            <a:r>
              <a:rPr lang="en-US" altLang="en-US" b="1" dirty="0"/>
              <a:t>population</a:t>
            </a:r>
            <a:r>
              <a:rPr lang="en-US" altLang="en-US" dirty="0"/>
              <a:t>.  </a:t>
            </a:r>
          </a:p>
          <a:p>
            <a:pPr eaLnBrk="1" hangingPunct="1"/>
            <a:r>
              <a:rPr lang="en-US" altLang="en-US" dirty="0"/>
              <a:t>For example, a researcher may be interested in the relation between class size (variable 1) and academic performance (variable 2) for the population of third-grade children. </a:t>
            </a:r>
            <a:r>
              <a:rPr lang="en-US" altLang="en-US" sz="3200" dirty="0"/>
              <a:t>	</a:t>
            </a:r>
            <a:endParaRPr lang="en-US" altLang="en-US" dirty="0"/>
          </a:p>
        </p:txBody>
      </p:sp>
    </p:spTree>
    <p:extLst>
      <p:ext uri="{BB962C8B-B14F-4D97-AF65-F5344CB8AC3E}">
        <p14:creationId xmlns:p14="http://schemas.microsoft.com/office/powerpoint/2010/main" val="484690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0EA7CB-CB6A-4250-9BA4-FDF1D975BED8}"/>
              </a:ext>
            </a:extLst>
          </p:cNvPr>
          <p:cNvSpPr>
            <a:spLocks noGrp="1"/>
          </p:cNvSpPr>
          <p:nvPr>
            <p:ph type="title" idx="4294967295"/>
          </p:nvPr>
        </p:nvSpPr>
        <p:spPr>
          <a:xfrm>
            <a:off x="457200" y="2362200"/>
            <a:ext cx="8229600" cy="1066800"/>
          </a:xfrm>
        </p:spPr>
        <p:style>
          <a:lnRef idx="1">
            <a:schemeClr val="accent1"/>
          </a:lnRef>
          <a:fillRef idx="2">
            <a:schemeClr val="accent1"/>
          </a:fillRef>
          <a:effectRef idx="1">
            <a:schemeClr val="accent1"/>
          </a:effectRef>
          <a:fontRef idx="minor">
            <a:schemeClr val="dk1"/>
          </a:fontRef>
        </p:style>
        <p:txBody>
          <a:bodyPr>
            <a:normAutofit fontScale="90000"/>
          </a:bodyPr>
          <a:lstStyle/>
          <a:p>
            <a:r>
              <a:rPr lang="en-US" b="1" dirty="0"/>
              <a:t>Unit -2 </a:t>
            </a:r>
            <a:br>
              <a:rPr lang="en-US" b="1" dirty="0"/>
            </a:br>
            <a:r>
              <a:rPr lang="en-US" b="1" dirty="0"/>
              <a:t>PROBABILITY AND STATISTICS</a:t>
            </a:r>
          </a:p>
        </p:txBody>
      </p:sp>
    </p:spTree>
    <p:extLst>
      <p:ext uri="{BB962C8B-B14F-4D97-AF65-F5344CB8AC3E}">
        <p14:creationId xmlns:p14="http://schemas.microsoft.com/office/powerpoint/2010/main" val="2428220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DF94D116-CA94-4326-BAE2-301A8F75EC7D}"/>
              </a:ext>
            </a:extLst>
          </p:cNvPr>
          <p:cNvSpPr txBox="1">
            <a:spLocks/>
          </p:cNvSpPr>
          <p:nvPr/>
        </p:nvSpPr>
        <p:spPr>
          <a:xfrm>
            <a:off x="457200" y="1295400"/>
            <a:ext cx="8229600" cy="10668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b="1" dirty="0"/>
              <a:t>Sample</a:t>
            </a:r>
          </a:p>
        </p:txBody>
      </p:sp>
      <p:sp>
        <p:nvSpPr>
          <p:cNvPr id="6" name="Content Placeholder 3">
            <a:extLst>
              <a:ext uri="{FF2B5EF4-FFF2-40B4-BE49-F238E27FC236}">
                <a16:creationId xmlns:a16="http://schemas.microsoft.com/office/drawing/2014/main" id="{1D31B0D0-8C4C-4198-9E3C-D6AD5D435253}"/>
              </a:ext>
            </a:extLst>
          </p:cNvPr>
          <p:cNvSpPr txBox="1">
            <a:spLocks/>
          </p:cNvSpPr>
          <p:nvPr/>
        </p:nvSpPr>
        <p:spPr>
          <a:xfrm>
            <a:off x="685800" y="2514600"/>
            <a:ext cx="7772400" cy="396240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algn="just" eaLnBrk="1" hangingPunct="1"/>
            <a:r>
              <a:rPr lang="en-US" altLang="en-US" dirty="0"/>
              <a:t>Usually </a:t>
            </a:r>
            <a:r>
              <a:rPr lang="en-US" altLang="en-US" b="1" dirty="0"/>
              <a:t>populations</a:t>
            </a:r>
            <a:r>
              <a:rPr lang="en-US" altLang="en-US" dirty="0"/>
              <a:t> are so large that a researcher cannot examine the entire group.  </a:t>
            </a:r>
          </a:p>
          <a:p>
            <a:pPr algn="just" eaLnBrk="1" hangingPunct="1"/>
            <a:r>
              <a:rPr lang="en-US" altLang="en-US" dirty="0"/>
              <a:t>Therefore, a </a:t>
            </a:r>
            <a:r>
              <a:rPr lang="en-US" altLang="en-US" b="1" dirty="0"/>
              <a:t>sample</a:t>
            </a:r>
            <a:r>
              <a:rPr lang="en-US" altLang="en-US" dirty="0"/>
              <a:t> is selected to represent the population in a research study.  </a:t>
            </a:r>
          </a:p>
          <a:p>
            <a:pPr algn="just" eaLnBrk="1" hangingPunct="1"/>
            <a:r>
              <a:rPr lang="en-US" altLang="en-US" dirty="0"/>
              <a:t>The goal is to use the results obtained from the sample to help answer questions about the population. </a:t>
            </a:r>
            <a:r>
              <a:rPr lang="en-US" altLang="en-US" sz="3200" dirty="0"/>
              <a:t>	</a:t>
            </a:r>
            <a:endParaRPr lang="en-US"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opulation vs Sample | Definitions, Differences &amp;amp; Examples">
            <a:extLst>
              <a:ext uri="{FF2B5EF4-FFF2-40B4-BE49-F238E27FC236}">
                <a16:creationId xmlns:a16="http://schemas.microsoft.com/office/drawing/2014/main" id="{462C4C73-368E-4338-BA31-E26101E5E9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676400"/>
            <a:ext cx="3886200" cy="396489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234FEDD-93D1-4C8A-B1FE-D86748272EC9}"/>
              </a:ext>
            </a:extLst>
          </p:cNvPr>
          <p:cNvPicPr>
            <a:picLocks noChangeAspect="1"/>
          </p:cNvPicPr>
          <p:nvPr/>
        </p:nvPicPr>
        <p:blipFill rotWithShape="1">
          <a:blip r:embed="rId3"/>
          <a:srcRect l="24167" t="23333" r="22500" b="10000"/>
          <a:stretch/>
        </p:blipFill>
        <p:spPr>
          <a:xfrm>
            <a:off x="4572000" y="1676399"/>
            <a:ext cx="4267200" cy="3964891"/>
          </a:xfrm>
          <a:prstGeom prst="rect">
            <a:avLst/>
          </a:prstGeom>
        </p:spPr>
      </p:pic>
    </p:spTree>
    <p:extLst>
      <p:ext uri="{BB962C8B-B14F-4D97-AF65-F5344CB8AC3E}">
        <p14:creationId xmlns:p14="http://schemas.microsoft.com/office/powerpoint/2010/main" val="24843021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Population vs Sample | Guide to choose the right sample | QuestionPro">
            <a:extLst>
              <a:ext uri="{FF2B5EF4-FFF2-40B4-BE49-F238E27FC236}">
                <a16:creationId xmlns:a16="http://schemas.microsoft.com/office/drawing/2014/main" id="{FCA110F7-E0E7-416D-8936-DB49AAD733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0" t="4176" r="1667" b="15106"/>
          <a:stretch/>
        </p:blipFill>
        <p:spPr bwMode="auto">
          <a:xfrm>
            <a:off x="190500" y="1676400"/>
            <a:ext cx="8763000" cy="44196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0297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967F1F1F-4C33-418B-9C8E-55A2DA24785C}"/>
              </a:ext>
            </a:extLst>
          </p:cNvPr>
          <p:cNvSpPr txBox="1">
            <a:spLocks/>
          </p:cNvSpPr>
          <p:nvPr/>
        </p:nvSpPr>
        <p:spPr>
          <a:xfrm>
            <a:off x="457200" y="1295400"/>
            <a:ext cx="8229600" cy="10668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altLang="en-US" b="1" dirty="0"/>
              <a:t>Sampling Error</a:t>
            </a:r>
            <a:endParaRPr lang="en-US" b="1" dirty="0"/>
          </a:p>
        </p:txBody>
      </p:sp>
      <p:sp>
        <p:nvSpPr>
          <p:cNvPr id="7" name="Content Placeholder 3">
            <a:extLst>
              <a:ext uri="{FF2B5EF4-FFF2-40B4-BE49-F238E27FC236}">
                <a16:creationId xmlns:a16="http://schemas.microsoft.com/office/drawing/2014/main" id="{2304BBAF-D72E-46F8-AF39-DF2B5EB9AF97}"/>
              </a:ext>
            </a:extLst>
          </p:cNvPr>
          <p:cNvSpPr txBox="1">
            <a:spLocks/>
          </p:cNvSpPr>
          <p:nvPr/>
        </p:nvSpPr>
        <p:spPr>
          <a:xfrm>
            <a:off x="685800" y="2514600"/>
            <a:ext cx="7772400" cy="396240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algn="just" eaLnBrk="1" hangingPunct="1"/>
            <a:r>
              <a:rPr lang="en-US" altLang="en-US" dirty="0"/>
              <a:t>The discrepancy between a sample statistic and its population parameter is called </a:t>
            </a:r>
            <a:r>
              <a:rPr lang="en-US" altLang="en-US" b="1" dirty="0"/>
              <a:t>sampling error</a:t>
            </a:r>
            <a:r>
              <a:rPr lang="en-US" altLang="en-US" dirty="0"/>
              <a:t>. </a:t>
            </a:r>
          </a:p>
          <a:p>
            <a:pPr eaLnBrk="1" hangingPunct="1"/>
            <a:r>
              <a:rPr lang="en-US" altLang="en-US" dirty="0"/>
              <a:t>Defining and measuring sampling error is a large part of inferential statistics.</a:t>
            </a:r>
          </a:p>
        </p:txBody>
      </p:sp>
    </p:spTree>
    <p:extLst>
      <p:ext uri="{BB962C8B-B14F-4D97-AF65-F5344CB8AC3E}">
        <p14:creationId xmlns:p14="http://schemas.microsoft.com/office/powerpoint/2010/main" val="40173419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E77E3039-EC71-40A7-BAF2-5BE98C3CD9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249543"/>
            <a:ext cx="7467600" cy="5075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49949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AD3BDA8F-4FF7-4744-A0FE-081E2B844EC7}"/>
              </a:ext>
            </a:extLst>
          </p:cNvPr>
          <p:cNvSpPr txBox="1">
            <a:spLocks/>
          </p:cNvSpPr>
          <p:nvPr/>
        </p:nvSpPr>
        <p:spPr>
          <a:xfrm>
            <a:off x="457200" y="1295400"/>
            <a:ext cx="8229600" cy="10668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altLang="en-US" b="1" dirty="0"/>
              <a:t>Frequency Distribution</a:t>
            </a:r>
            <a:endParaRPr lang="en-US" b="1" dirty="0"/>
          </a:p>
        </p:txBody>
      </p:sp>
      <p:sp>
        <p:nvSpPr>
          <p:cNvPr id="6" name="Content Placeholder 3">
            <a:extLst>
              <a:ext uri="{FF2B5EF4-FFF2-40B4-BE49-F238E27FC236}">
                <a16:creationId xmlns:a16="http://schemas.microsoft.com/office/drawing/2014/main" id="{57F2DE63-1DEF-4B6F-BF8D-018BAFAC1A0C}"/>
              </a:ext>
            </a:extLst>
          </p:cNvPr>
          <p:cNvSpPr txBox="1">
            <a:spLocks/>
          </p:cNvSpPr>
          <p:nvPr/>
        </p:nvSpPr>
        <p:spPr>
          <a:xfrm>
            <a:off x="838200" y="2514601"/>
            <a:ext cx="7772400" cy="396240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just" eaLnBrk="1" hangingPunct="1">
              <a:buNone/>
            </a:pPr>
            <a:r>
              <a:rPr lang="en-US" altLang="en-US" b="1" dirty="0"/>
              <a:t>Frequency Distribution (or Frequency Table)</a:t>
            </a:r>
          </a:p>
          <a:p>
            <a:pPr marL="0" indent="0" algn="just" eaLnBrk="1" hangingPunct="1">
              <a:buNone/>
            </a:pPr>
            <a:r>
              <a:rPr lang="en-US" altLang="en-US" dirty="0"/>
              <a:t>Shows how a data set is partitioned among all of several categories (or classes) by listing all of the categories along with the number (frequency) of data values in each of them</a:t>
            </a:r>
          </a:p>
        </p:txBody>
      </p:sp>
    </p:spTree>
    <p:extLst>
      <p:ext uri="{BB962C8B-B14F-4D97-AF65-F5344CB8AC3E}">
        <p14:creationId xmlns:p14="http://schemas.microsoft.com/office/powerpoint/2010/main" val="982021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0C67109-9F1A-45CC-9C06-E2106A07D713}"/>
              </a:ext>
            </a:extLst>
          </p:cNvPr>
          <p:cNvSpPr txBox="1">
            <a:spLocks/>
          </p:cNvSpPr>
          <p:nvPr/>
        </p:nvSpPr>
        <p:spPr>
          <a:xfrm>
            <a:off x="457200" y="1295400"/>
            <a:ext cx="8229600" cy="6858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92500" lnSpcReduction="10000"/>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altLang="en-US" b="1" dirty="0"/>
              <a:t>Frequency Distribution</a:t>
            </a:r>
            <a:endParaRPr lang="en-US" b="1" dirty="0"/>
          </a:p>
        </p:txBody>
      </p:sp>
      <p:sp>
        <p:nvSpPr>
          <p:cNvPr id="3" name="Content Placeholder 3">
            <a:extLst>
              <a:ext uri="{FF2B5EF4-FFF2-40B4-BE49-F238E27FC236}">
                <a16:creationId xmlns:a16="http://schemas.microsoft.com/office/drawing/2014/main" id="{0289AD2F-A893-45BB-9BF9-39CC548FE1E5}"/>
              </a:ext>
            </a:extLst>
          </p:cNvPr>
          <p:cNvSpPr txBox="1">
            <a:spLocks/>
          </p:cNvSpPr>
          <p:nvPr/>
        </p:nvSpPr>
        <p:spPr>
          <a:xfrm>
            <a:off x="685800" y="2514600"/>
            <a:ext cx="7772400" cy="396240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just" eaLnBrk="1" hangingPunct="1">
              <a:buNone/>
            </a:pPr>
            <a:r>
              <a:rPr lang="en-US" altLang="en-US" dirty="0"/>
              <a:t>When data are in original form, they are called raw data</a:t>
            </a:r>
          </a:p>
          <a:p>
            <a:pPr marL="0" indent="0" algn="just" eaLnBrk="1" hangingPunct="1">
              <a:buNone/>
            </a:pPr>
            <a:r>
              <a:rPr lang="en-US" altLang="en-US" b="1" dirty="0"/>
              <a:t>Organizing Data:</a:t>
            </a:r>
          </a:p>
          <a:p>
            <a:pPr algn="just" eaLnBrk="1" hangingPunct="1"/>
            <a:r>
              <a:rPr lang="en-US" altLang="en-US" dirty="0"/>
              <a:t>Categorical distribution</a:t>
            </a:r>
          </a:p>
          <a:p>
            <a:pPr algn="just" eaLnBrk="1" hangingPunct="1"/>
            <a:r>
              <a:rPr lang="en-US" altLang="en-US" dirty="0"/>
              <a:t>Grouped distribution</a:t>
            </a:r>
          </a:p>
          <a:p>
            <a:pPr algn="just" eaLnBrk="1" hangingPunct="1"/>
            <a:r>
              <a:rPr lang="en-US" altLang="en-US" dirty="0" err="1"/>
              <a:t>Ungroupde</a:t>
            </a:r>
            <a:r>
              <a:rPr lang="en-US" altLang="en-US" dirty="0"/>
              <a:t> distribution</a:t>
            </a:r>
          </a:p>
        </p:txBody>
      </p:sp>
    </p:spTree>
    <p:extLst>
      <p:ext uri="{BB962C8B-B14F-4D97-AF65-F5344CB8AC3E}">
        <p14:creationId xmlns:p14="http://schemas.microsoft.com/office/powerpoint/2010/main" val="15153460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3724E8-C99F-48C3-ACB0-E38EC39FBE58}"/>
              </a:ext>
            </a:extLst>
          </p:cNvPr>
          <p:cNvPicPr>
            <a:picLocks noChangeAspect="1"/>
          </p:cNvPicPr>
          <p:nvPr/>
        </p:nvPicPr>
        <p:blipFill rotWithShape="1">
          <a:blip r:embed="rId2"/>
          <a:srcRect l="32500" t="27778" r="9167" b="11959"/>
          <a:stretch/>
        </p:blipFill>
        <p:spPr>
          <a:xfrm>
            <a:off x="381000" y="1371600"/>
            <a:ext cx="8261195" cy="4800600"/>
          </a:xfrm>
          <a:prstGeom prst="rect">
            <a:avLst/>
          </a:prstGeom>
          <a:ln>
            <a:solidFill>
              <a:schemeClr val="tx1"/>
            </a:solidFill>
          </a:ln>
        </p:spPr>
      </p:pic>
    </p:spTree>
    <p:extLst>
      <p:ext uri="{BB962C8B-B14F-4D97-AF65-F5344CB8AC3E}">
        <p14:creationId xmlns:p14="http://schemas.microsoft.com/office/powerpoint/2010/main" val="21761830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2930A7-1063-4791-BA6A-28DBFB027FC4}"/>
              </a:ext>
            </a:extLst>
          </p:cNvPr>
          <p:cNvPicPr>
            <a:picLocks noChangeAspect="1"/>
          </p:cNvPicPr>
          <p:nvPr/>
        </p:nvPicPr>
        <p:blipFill>
          <a:blip r:embed="rId2"/>
          <a:stretch>
            <a:fillRect/>
          </a:stretch>
        </p:blipFill>
        <p:spPr>
          <a:xfrm>
            <a:off x="2628899" y="1433505"/>
            <a:ext cx="3886200" cy="2335855"/>
          </a:xfrm>
          <a:prstGeom prst="rect">
            <a:avLst/>
          </a:prstGeom>
          <a:ln>
            <a:solidFill>
              <a:schemeClr val="tx1"/>
            </a:solidFill>
          </a:ln>
        </p:spPr>
      </p:pic>
      <p:pic>
        <p:nvPicPr>
          <p:cNvPr id="5" name="Picture 4">
            <a:extLst>
              <a:ext uri="{FF2B5EF4-FFF2-40B4-BE49-F238E27FC236}">
                <a16:creationId xmlns:a16="http://schemas.microsoft.com/office/drawing/2014/main" id="{0EB0AEC0-83CA-4E40-BFEF-2DE6532F9D1A}"/>
              </a:ext>
            </a:extLst>
          </p:cNvPr>
          <p:cNvPicPr>
            <a:picLocks noChangeAspect="1"/>
          </p:cNvPicPr>
          <p:nvPr/>
        </p:nvPicPr>
        <p:blipFill>
          <a:blip r:embed="rId3"/>
          <a:stretch>
            <a:fillRect/>
          </a:stretch>
        </p:blipFill>
        <p:spPr>
          <a:xfrm>
            <a:off x="2639059" y="3962400"/>
            <a:ext cx="3886200" cy="2335855"/>
          </a:xfrm>
          <a:prstGeom prst="rect">
            <a:avLst/>
          </a:prstGeom>
          <a:ln>
            <a:solidFill>
              <a:schemeClr val="tx1"/>
            </a:solidFill>
          </a:ln>
        </p:spPr>
      </p:pic>
      <p:sp>
        <p:nvSpPr>
          <p:cNvPr id="6" name="TextBox 5">
            <a:extLst>
              <a:ext uri="{FF2B5EF4-FFF2-40B4-BE49-F238E27FC236}">
                <a16:creationId xmlns:a16="http://schemas.microsoft.com/office/drawing/2014/main" id="{C95C37D0-2FF8-451E-AF27-91301C5DC874}"/>
              </a:ext>
            </a:extLst>
          </p:cNvPr>
          <p:cNvSpPr txBox="1"/>
          <p:nvPr/>
        </p:nvSpPr>
        <p:spPr>
          <a:xfrm>
            <a:off x="6705600" y="1676400"/>
            <a:ext cx="1254189" cy="369332"/>
          </a:xfrm>
          <a:prstGeom prst="rect">
            <a:avLst/>
          </a:prstGeom>
          <a:noFill/>
        </p:spPr>
        <p:txBody>
          <a:bodyPr wrap="none" rtlCol="0">
            <a:spAutoFit/>
          </a:bodyPr>
          <a:lstStyle/>
          <a:p>
            <a:r>
              <a:rPr lang="en-IN" dirty="0"/>
              <a:t>BAR CHART</a:t>
            </a:r>
          </a:p>
        </p:txBody>
      </p:sp>
      <p:sp>
        <p:nvSpPr>
          <p:cNvPr id="7" name="TextBox 6">
            <a:extLst>
              <a:ext uri="{FF2B5EF4-FFF2-40B4-BE49-F238E27FC236}">
                <a16:creationId xmlns:a16="http://schemas.microsoft.com/office/drawing/2014/main" id="{C0BE14A6-E17D-45F3-B7A1-BBF3692F3398}"/>
              </a:ext>
            </a:extLst>
          </p:cNvPr>
          <p:cNvSpPr txBox="1"/>
          <p:nvPr/>
        </p:nvSpPr>
        <p:spPr>
          <a:xfrm>
            <a:off x="6781800" y="4800600"/>
            <a:ext cx="1290097" cy="369332"/>
          </a:xfrm>
          <a:prstGeom prst="rect">
            <a:avLst/>
          </a:prstGeom>
          <a:noFill/>
        </p:spPr>
        <p:txBody>
          <a:bodyPr wrap="none" rtlCol="0">
            <a:spAutoFit/>
          </a:bodyPr>
          <a:lstStyle/>
          <a:p>
            <a:r>
              <a:rPr lang="en-IN" dirty="0"/>
              <a:t>LINE CHART</a:t>
            </a:r>
          </a:p>
        </p:txBody>
      </p:sp>
    </p:spTree>
    <p:extLst>
      <p:ext uri="{BB962C8B-B14F-4D97-AF65-F5344CB8AC3E}">
        <p14:creationId xmlns:p14="http://schemas.microsoft.com/office/powerpoint/2010/main" val="30840588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D0A0522-C09D-4196-B847-68CBD18D5B0A}"/>
              </a:ext>
            </a:extLst>
          </p:cNvPr>
          <p:cNvSpPr txBox="1">
            <a:spLocks/>
          </p:cNvSpPr>
          <p:nvPr/>
        </p:nvSpPr>
        <p:spPr>
          <a:xfrm>
            <a:off x="98425" y="1219200"/>
            <a:ext cx="8947150" cy="16002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altLang="en-US" b="1" dirty="0"/>
              <a:t>Frequency distribution </a:t>
            </a:r>
            <a:r>
              <a:rPr lang="en-US" altLang="en-US" dirty="0"/>
              <a:t>refers to data classified on the basis of some variable that can be measured such as prices, weight, height, wages etc.</a:t>
            </a:r>
          </a:p>
          <a:p>
            <a:endParaRPr lang="en-US" altLang="en-US" dirty="0"/>
          </a:p>
          <a:p>
            <a:endParaRPr lang="en-IN" altLang="en-US" dirty="0"/>
          </a:p>
        </p:txBody>
      </p:sp>
      <p:pic>
        <p:nvPicPr>
          <p:cNvPr id="3" name="Picture 3">
            <a:extLst>
              <a:ext uri="{FF2B5EF4-FFF2-40B4-BE49-F238E27FC236}">
                <a16:creationId xmlns:a16="http://schemas.microsoft.com/office/drawing/2014/main" id="{9CB6ED50-B105-45C1-A6C2-10E597223DA1}"/>
              </a:ext>
            </a:extLst>
          </p:cNvPr>
          <p:cNvPicPr>
            <a:picLocks noChangeAspect="1"/>
          </p:cNvPicPr>
          <p:nvPr/>
        </p:nvPicPr>
        <p:blipFill>
          <a:blip r:embed="rId2">
            <a:extLst>
              <a:ext uri="{28A0092B-C50C-407E-A947-70E740481C1C}">
                <a14:useLocalDpi xmlns:a14="http://schemas.microsoft.com/office/drawing/2010/main" val="0"/>
              </a:ext>
            </a:extLst>
          </a:blip>
          <a:srcRect l="22182" t="26389" r="38776" b="26215"/>
          <a:stretch>
            <a:fillRect/>
          </a:stretch>
        </p:blipFill>
        <p:spPr bwMode="auto">
          <a:xfrm>
            <a:off x="1447800" y="2819400"/>
            <a:ext cx="5649407" cy="3855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3992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57200" y="1219200"/>
            <a:ext cx="8229600" cy="762000"/>
          </a:xfrm>
        </p:spPr>
        <p:style>
          <a:lnRef idx="1">
            <a:schemeClr val="accent1"/>
          </a:lnRef>
          <a:fillRef idx="2">
            <a:schemeClr val="accent1"/>
          </a:fillRef>
          <a:effectRef idx="1">
            <a:schemeClr val="accent1"/>
          </a:effectRef>
          <a:fontRef idx="minor">
            <a:schemeClr val="dk1"/>
          </a:fontRef>
        </p:style>
        <p:txBody>
          <a:bodyPr>
            <a:normAutofit/>
          </a:bodyPr>
          <a:lstStyle/>
          <a:p>
            <a:pPr marL="0" indent="0">
              <a:buNone/>
            </a:pPr>
            <a:r>
              <a:rPr lang="en-US" b="1" dirty="0"/>
              <a:t>What is Statistics ?</a:t>
            </a:r>
          </a:p>
        </p:txBody>
      </p:sp>
      <p:sp>
        <p:nvSpPr>
          <p:cNvPr id="4" name="Content Placeholder 3"/>
          <p:cNvSpPr>
            <a:spLocks noGrp="1"/>
          </p:cNvSpPr>
          <p:nvPr>
            <p:ph idx="4294967295"/>
          </p:nvPr>
        </p:nvSpPr>
        <p:spPr>
          <a:xfrm>
            <a:off x="647700" y="2286000"/>
            <a:ext cx="7848600" cy="3962400"/>
          </a:xfrm>
        </p:spPr>
        <p:style>
          <a:lnRef idx="1">
            <a:schemeClr val="accent3"/>
          </a:lnRef>
          <a:fillRef idx="2">
            <a:schemeClr val="accent3"/>
          </a:fillRef>
          <a:effectRef idx="1">
            <a:schemeClr val="accent3"/>
          </a:effectRef>
          <a:fontRef idx="minor">
            <a:schemeClr val="dk1"/>
          </a:fontRef>
        </p:style>
        <p:txBody>
          <a:bodyPr>
            <a:normAutofit fontScale="70000" lnSpcReduction="20000"/>
          </a:bodyPr>
          <a:lstStyle/>
          <a:p>
            <a:pPr algn="just"/>
            <a:r>
              <a:rPr lang="en-US" dirty="0"/>
              <a:t>The field of </a:t>
            </a:r>
            <a:r>
              <a:rPr lang="en-US" b="1" dirty="0"/>
              <a:t>Statistics</a:t>
            </a:r>
            <a:r>
              <a:rPr lang="en-US" dirty="0"/>
              <a:t> deals with the collection, presentation, analysis, and use of data to make decisions, solve problems, and design products and processes. </a:t>
            </a:r>
          </a:p>
          <a:p>
            <a:pPr algn="just"/>
            <a:r>
              <a:rPr lang="en-US" b="1" dirty="0"/>
              <a:t>Statistics</a:t>
            </a:r>
            <a:r>
              <a:rPr lang="en-US" dirty="0"/>
              <a:t> is the science of learning from data, and of measuring, controlling, and communicating uncertainty; and it thereby provides the navigation essential for controlling the course of scientific and societal advances.</a:t>
            </a:r>
          </a:p>
          <a:p>
            <a:pPr algn="just"/>
            <a:r>
              <a:rPr lang="en-US" dirty="0"/>
              <a:t>In simple terms, statistics is the science of data. </a:t>
            </a:r>
            <a:r>
              <a:rPr lang="en-US" b="1" dirty="0"/>
              <a:t>Statistics is defined as collection , compilation ,analysis and interpretation of numerical data.</a:t>
            </a:r>
          </a:p>
          <a:p>
            <a:r>
              <a:rPr lang="en-US" b="1" dirty="0"/>
              <a:t>Statistics is the science of data</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C889C5-36F4-4694-BE2A-121CC745F803}"/>
              </a:ext>
            </a:extLst>
          </p:cNvPr>
          <p:cNvSpPr txBox="1">
            <a:spLocks/>
          </p:cNvSpPr>
          <p:nvPr/>
        </p:nvSpPr>
        <p:spPr>
          <a:xfrm>
            <a:off x="533401" y="2057400"/>
            <a:ext cx="8382000" cy="2314575"/>
          </a:xfrm>
          <a:prstGeom prst="rect">
            <a:avLst/>
          </a:prstGeom>
        </p:spPr>
        <p:style>
          <a:lnRef idx="1">
            <a:schemeClr val="accent3"/>
          </a:lnRef>
          <a:fillRef idx="2">
            <a:schemeClr val="accent3"/>
          </a:fillRef>
          <a:effectRef idx="1">
            <a:schemeClr val="accent3"/>
          </a:effectRef>
          <a:fontRef idx="minor">
            <a:schemeClr val="dk1"/>
          </a:fontRef>
        </p:style>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altLang="en-US" sz="2000" dirty="0"/>
              <a:t>In statistics, the </a:t>
            </a:r>
            <a:r>
              <a:rPr lang="en-US" altLang="en-US" sz="2000" b="1" dirty="0"/>
              <a:t>central tendency </a:t>
            </a:r>
            <a:r>
              <a:rPr lang="en-US" altLang="en-US" sz="2000" dirty="0"/>
              <a:t>is the descriptive summary of a data set. </a:t>
            </a:r>
          </a:p>
          <a:p>
            <a:pPr algn="just"/>
            <a:r>
              <a:rPr lang="en-US" altLang="en-US" sz="2000" dirty="0"/>
              <a:t>Through the single value from the dataset, it reflects the </a:t>
            </a:r>
            <a:r>
              <a:rPr lang="en-US" altLang="en-US" sz="2000" dirty="0" err="1"/>
              <a:t>centre</a:t>
            </a:r>
            <a:r>
              <a:rPr lang="en-US" altLang="en-US" sz="2000" dirty="0"/>
              <a:t> of the data distribution. </a:t>
            </a:r>
          </a:p>
          <a:p>
            <a:pPr algn="just"/>
            <a:r>
              <a:rPr lang="en-US" altLang="en-US" sz="2000" dirty="0"/>
              <a:t>Moreover, it does not provide information regarding individual data from the dataset, where it gives a summary of the dataset. Generally, the central tendency of a dataset can be defined using some of the measures in statistics.</a:t>
            </a:r>
            <a:endParaRPr lang="en-IN" altLang="en-US" sz="2000" dirty="0"/>
          </a:p>
        </p:txBody>
      </p:sp>
      <p:pic>
        <p:nvPicPr>
          <p:cNvPr id="4" name="Picture 4">
            <a:extLst>
              <a:ext uri="{FF2B5EF4-FFF2-40B4-BE49-F238E27FC236}">
                <a16:creationId xmlns:a16="http://schemas.microsoft.com/office/drawing/2014/main" id="{6817007F-B535-43E4-9E5D-E886A5661F6E}"/>
              </a:ext>
            </a:extLst>
          </p:cNvPr>
          <p:cNvPicPr>
            <a:picLocks noChangeAspect="1"/>
          </p:cNvPicPr>
          <p:nvPr/>
        </p:nvPicPr>
        <p:blipFill>
          <a:blip r:embed="rId2">
            <a:extLst>
              <a:ext uri="{28A0092B-C50C-407E-A947-70E740481C1C}">
                <a14:useLocalDpi xmlns:a14="http://schemas.microsoft.com/office/drawing/2010/main" val="0"/>
              </a:ext>
            </a:extLst>
          </a:blip>
          <a:srcRect l="44" t="22639" r="356" b="15927"/>
          <a:stretch>
            <a:fillRect/>
          </a:stretch>
        </p:blipFill>
        <p:spPr bwMode="auto">
          <a:xfrm>
            <a:off x="1014412" y="4524375"/>
            <a:ext cx="7115175"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2">
            <a:extLst>
              <a:ext uri="{FF2B5EF4-FFF2-40B4-BE49-F238E27FC236}">
                <a16:creationId xmlns:a16="http://schemas.microsoft.com/office/drawing/2014/main" id="{084EDDE0-3637-4BE8-8FBF-08D91CEF914A}"/>
              </a:ext>
            </a:extLst>
          </p:cNvPr>
          <p:cNvSpPr txBox="1">
            <a:spLocks/>
          </p:cNvSpPr>
          <p:nvPr/>
        </p:nvSpPr>
        <p:spPr>
          <a:xfrm>
            <a:off x="609601" y="1219200"/>
            <a:ext cx="8229600" cy="6858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92500" lnSpcReduction="10000"/>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IN" altLang="en-US" dirty="0"/>
              <a:t>Measures of Centre Tendency</a:t>
            </a:r>
          </a:p>
        </p:txBody>
      </p:sp>
    </p:spTree>
    <p:extLst>
      <p:ext uri="{BB962C8B-B14F-4D97-AF65-F5344CB8AC3E}">
        <p14:creationId xmlns:p14="http://schemas.microsoft.com/office/powerpoint/2010/main" val="42467181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72B263D0-884F-4455-B943-FF75E35EEA4F}"/>
              </a:ext>
            </a:extLst>
          </p:cNvPr>
          <p:cNvSpPr txBox="1">
            <a:spLocks/>
          </p:cNvSpPr>
          <p:nvPr/>
        </p:nvSpPr>
        <p:spPr>
          <a:xfrm>
            <a:off x="457200" y="1295400"/>
            <a:ext cx="8229600" cy="6858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92500" lnSpcReduction="10000"/>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b="1" dirty="0"/>
              <a:t>Mean</a:t>
            </a:r>
          </a:p>
        </p:txBody>
      </p:sp>
      <p:sp>
        <p:nvSpPr>
          <p:cNvPr id="3" name="Content Placeholder 3">
            <a:extLst>
              <a:ext uri="{FF2B5EF4-FFF2-40B4-BE49-F238E27FC236}">
                <a16:creationId xmlns:a16="http://schemas.microsoft.com/office/drawing/2014/main" id="{0F92C687-3CB2-4778-9BA5-58041D1A5DBF}"/>
              </a:ext>
            </a:extLst>
          </p:cNvPr>
          <p:cNvSpPr txBox="1">
            <a:spLocks/>
          </p:cNvSpPr>
          <p:nvPr/>
        </p:nvSpPr>
        <p:spPr>
          <a:xfrm>
            <a:off x="304800" y="2209800"/>
            <a:ext cx="8229600" cy="396240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algn="just" eaLnBrk="1" hangingPunct="1"/>
            <a:r>
              <a:rPr lang="en-US" altLang="en-US" dirty="0">
                <a:solidFill>
                  <a:schemeClr val="tx1"/>
                </a:solidFill>
              </a:rPr>
              <a:t>The mean represents the average value of the dataset. </a:t>
            </a:r>
          </a:p>
          <a:p>
            <a:pPr algn="just" eaLnBrk="1" hangingPunct="1"/>
            <a:r>
              <a:rPr lang="en-US" altLang="en-US" dirty="0">
                <a:solidFill>
                  <a:schemeClr val="tx1"/>
                </a:solidFill>
              </a:rPr>
              <a:t>It can be calculated as the sum of all the values in the dataset divided by the number of values. In general, it is considered as the </a:t>
            </a:r>
            <a:r>
              <a:rPr lang="en-US" altLang="en-US" b="1" dirty="0">
                <a:solidFill>
                  <a:schemeClr val="tx1"/>
                </a:solidFill>
              </a:rPr>
              <a:t>arithmetic mean</a:t>
            </a:r>
            <a:r>
              <a:rPr lang="en-US" altLang="en-US" dirty="0">
                <a:solidFill>
                  <a:schemeClr val="tx1"/>
                </a:solidFill>
              </a:rPr>
              <a:t>. </a:t>
            </a:r>
          </a:p>
          <a:p>
            <a:pPr algn="just" eaLnBrk="1" hangingPunct="1"/>
            <a:r>
              <a:rPr lang="en-US" altLang="en-US" dirty="0">
                <a:solidFill>
                  <a:schemeClr val="tx1"/>
                </a:solidFill>
              </a:rPr>
              <a:t>Some other measures of mean used to find the central tendency are as follows:</a:t>
            </a:r>
          </a:p>
          <a:p>
            <a:pPr lvl="1" algn="just">
              <a:buFont typeface="Arial" panose="020B0604020202020204" pitchFamily="34" charset="0"/>
              <a:buChar char="•"/>
            </a:pPr>
            <a:r>
              <a:rPr lang="en-US" altLang="en-US" b="1" dirty="0">
                <a:solidFill>
                  <a:schemeClr val="tx1"/>
                </a:solidFill>
              </a:rPr>
              <a:t>Geometric Mean </a:t>
            </a:r>
            <a:r>
              <a:rPr lang="en-US" altLang="en-US" dirty="0">
                <a:solidFill>
                  <a:schemeClr val="tx1"/>
                </a:solidFill>
              </a:rPr>
              <a:t>(nth root of the product of n numbers)</a:t>
            </a:r>
          </a:p>
          <a:p>
            <a:pPr lvl="1" algn="just">
              <a:buFont typeface="Arial" panose="020B0604020202020204" pitchFamily="34" charset="0"/>
              <a:buChar char="•"/>
            </a:pPr>
            <a:r>
              <a:rPr lang="en-US" altLang="en-US" b="1" dirty="0">
                <a:solidFill>
                  <a:schemeClr val="tx1"/>
                </a:solidFill>
              </a:rPr>
              <a:t>Harmonic Mean </a:t>
            </a:r>
            <a:r>
              <a:rPr lang="en-US" altLang="en-US" dirty="0">
                <a:solidFill>
                  <a:schemeClr val="tx1"/>
                </a:solidFill>
              </a:rPr>
              <a:t>(the reciprocal of the average of the reciprocals)</a:t>
            </a:r>
          </a:p>
          <a:p>
            <a:pPr lvl="1" algn="just">
              <a:buFont typeface="Arial" panose="020B0604020202020204" pitchFamily="34" charset="0"/>
              <a:buChar char="•"/>
            </a:pPr>
            <a:r>
              <a:rPr lang="en-US" altLang="en-US" b="1" dirty="0">
                <a:solidFill>
                  <a:schemeClr val="tx1"/>
                </a:solidFill>
              </a:rPr>
              <a:t>Weighted Mean </a:t>
            </a:r>
            <a:r>
              <a:rPr lang="en-US" altLang="en-US" dirty="0">
                <a:solidFill>
                  <a:schemeClr val="tx1"/>
                </a:solidFill>
              </a:rPr>
              <a:t>(where some values contribute more than others)</a:t>
            </a:r>
          </a:p>
          <a:p>
            <a:pPr algn="just" eaLnBrk="1" hangingPunct="1"/>
            <a:r>
              <a:rPr lang="en-US" altLang="en-US" dirty="0">
                <a:solidFill>
                  <a:schemeClr val="tx1"/>
                </a:solidFill>
              </a:rPr>
              <a:t>It is observed that if all the values in the dataset are the same, then all geometric, arithmetic and harmonic mean values are the same. If there is variability in the data, then the mean value differs. </a:t>
            </a:r>
            <a:endParaRPr lang="en-US" altLang="en-US" b="1" dirty="0">
              <a:solidFill>
                <a:schemeClr val="tx1"/>
              </a:solidFill>
            </a:endParaRPr>
          </a:p>
        </p:txBody>
      </p:sp>
    </p:spTree>
    <p:extLst>
      <p:ext uri="{BB962C8B-B14F-4D97-AF65-F5344CB8AC3E}">
        <p14:creationId xmlns:p14="http://schemas.microsoft.com/office/powerpoint/2010/main" val="27315128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3930D2FA-E1A7-43C7-8DB6-88EB483400A0}"/>
              </a:ext>
            </a:extLst>
          </p:cNvPr>
          <p:cNvSpPr txBox="1">
            <a:spLocks/>
          </p:cNvSpPr>
          <p:nvPr/>
        </p:nvSpPr>
        <p:spPr>
          <a:xfrm>
            <a:off x="457200" y="1295400"/>
            <a:ext cx="8229600" cy="6858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92500" lnSpcReduction="10000"/>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altLang="en-US" b="1" dirty="0"/>
              <a:t>Calculating the Mean</a:t>
            </a:r>
            <a:endParaRPr lang="en-US" b="1" dirty="0"/>
          </a:p>
        </p:txBody>
      </p:sp>
      <p:sp>
        <p:nvSpPr>
          <p:cNvPr id="3" name="Content Placeholder 3">
            <a:extLst>
              <a:ext uri="{FF2B5EF4-FFF2-40B4-BE49-F238E27FC236}">
                <a16:creationId xmlns:a16="http://schemas.microsoft.com/office/drawing/2014/main" id="{D7C2EB39-A8B2-4524-8CE2-D431503AE57C}"/>
              </a:ext>
            </a:extLst>
          </p:cNvPr>
          <p:cNvSpPr txBox="1">
            <a:spLocks/>
          </p:cNvSpPr>
          <p:nvPr/>
        </p:nvSpPr>
        <p:spPr>
          <a:xfrm>
            <a:off x="304800" y="2209800"/>
            <a:ext cx="8382000" cy="396240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eaLnBrk="1" hangingPunct="1"/>
            <a:r>
              <a:rPr lang="en-US" altLang="en-US" dirty="0"/>
              <a:t>Calculate the mean of the following data:</a:t>
            </a:r>
            <a:br>
              <a:rPr lang="en-US" altLang="en-US" dirty="0"/>
            </a:br>
            <a:r>
              <a:rPr lang="en-US" altLang="en-US" dirty="0"/>
              <a:t>1   5   4   3   2</a:t>
            </a:r>
          </a:p>
          <a:p>
            <a:pPr eaLnBrk="1" hangingPunct="1"/>
            <a:r>
              <a:rPr lang="en-US" altLang="en-US" b="1" dirty="0"/>
              <a:t>Sum the scores</a:t>
            </a:r>
            <a:r>
              <a:rPr lang="en-US" altLang="en-US" dirty="0"/>
              <a:t> (</a:t>
            </a:r>
            <a:r>
              <a:rPr lang="en-US" altLang="en-US" dirty="0">
                <a:sym typeface="Symbol" panose="05050102010706020507" pitchFamily="18" charset="2"/>
              </a:rPr>
              <a:t>X)</a:t>
            </a:r>
            <a:r>
              <a:rPr lang="en-US" altLang="en-US" dirty="0"/>
              <a:t>:</a:t>
            </a:r>
            <a:br>
              <a:rPr lang="en-US" altLang="en-US" dirty="0"/>
            </a:br>
            <a:r>
              <a:rPr lang="en-US" altLang="en-US" dirty="0"/>
              <a:t>1 + 5 + 4 + 3 + 2 = 15</a:t>
            </a:r>
          </a:p>
          <a:p>
            <a:pPr eaLnBrk="1" hangingPunct="1"/>
            <a:r>
              <a:rPr lang="en-US" altLang="en-US" b="1" dirty="0"/>
              <a:t>Divide the sum</a:t>
            </a:r>
            <a:r>
              <a:rPr lang="en-US" altLang="en-US" dirty="0"/>
              <a:t> (</a:t>
            </a:r>
            <a:r>
              <a:rPr lang="en-US" altLang="en-US" dirty="0">
                <a:sym typeface="Symbol" panose="05050102010706020507" pitchFamily="18" charset="2"/>
              </a:rPr>
              <a:t>X</a:t>
            </a:r>
            <a:r>
              <a:rPr lang="en-US" altLang="en-US" dirty="0"/>
              <a:t> = 15) by the number of scores (N = 5):</a:t>
            </a:r>
            <a:br>
              <a:rPr lang="en-US" altLang="en-US" dirty="0"/>
            </a:br>
            <a:r>
              <a:rPr lang="en-US" altLang="en-US" dirty="0"/>
              <a:t>15 / 5 = 3</a:t>
            </a:r>
          </a:p>
          <a:p>
            <a:pPr eaLnBrk="1" hangingPunct="1"/>
            <a:r>
              <a:rPr lang="en-US" altLang="en-US" b="1" dirty="0"/>
              <a:t>Mean = X = 3</a:t>
            </a:r>
            <a:endParaRPr lang="en-US" altLang="en-US" b="1" dirty="0">
              <a:solidFill>
                <a:schemeClr val="tx1"/>
              </a:solidFill>
            </a:endParaRPr>
          </a:p>
        </p:txBody>
      </p:sp>
    </p:spTree>
    <p:extLst>
      <p:ext uri="{BB962C8B-B14F-4D97-AF65-F5344CB8AC3E}">
        <p14:creationId xmlns:p14="http://schemas.microsoft.com/office/powerpoint/2010/main" val="27668513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7823158-3DE1-41F5-83B9-099751BC6527}"/>
              </a:ext>
            </a:extLst>
          </p:cNvPr>
          <p:cNvSpPr txBox="1">
            <a:spLocks/>
          </p:cNvSpPr>
          <p:nvPr/>
        </p:nvSpPr>
        <p:spPr>
          <a:xfrm>
            <a:off x="457200" y="1295400"/>
            <a:ext cx="8229600" cy="6858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92500" lnSpcReduction="10000"/>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altLang="en-US" b="1" dirty="0"/>
              <a:t>The Median</a:t>
            </a:r>
            <a:endParaRPr lang="en-US" b="1" dirty="0"/>
          </a:p>
        </p:txBody>
      </p:sp>
      <p:sp>
        <p:nvSpPr>
          <p:cNvPr id="3" name="Content Placeholder 3">
            <a:extLst>
              <a:ext uri="{FF2B5EF4-FFF2-40B4-BE49-F238E27FC236}">
                <a16:creationId xmlns:a16="http://schemas.microsoft.com/office/drawing/2014/main" id="{2F5EB942-E487-4560-AE04-5521A750642F}"/>
              </a:ext>
            </a:extLst>
          </p:cNvPr>
          <p:cNvSpPr txBox="1">
            <a:spLocks/>
          </p:cNvSpPr>
          <p:nvPr/>
        </p:nvSpPr>
        <p:spPr>
          <a:xfrm>
            <a:off x="304800" y="2209800"/>
            <a:ext cx="8382000" cy="396240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eaLnBrk="1" hangingPunct="1"/>
            <a:r>
              <a:rPr lang="en-US" altLang="en-US" dirty="0"/>
              <a:t>The </a:t>
            </a:r>
            <a:r>
              <a:rPr lang="en-US" altLang="en-US" i="1" dirty="0"/>
              <a:t>median</a:t>
            </a:r>
            <a:r>
              <a:rPr lang="en-US" altLang="en-US" dirty="0"/>
              <a:t> is simply another name for the 50</a:t>
            </a:r>
            <a:r>
              <a:rPr lang="en-US" altLang="en-US" baseline="30000" dirty="0"/>
              <a:t>th</a:t>
            </a:r>
            <a:r>
              <a:rPr lang="en-US" altLang="en-US" dirty="0"/>
              <a:t> percentile</a:t>
            </a:r>
          </a:p>
          <a:p>
            <a:pPr eaLnBrk="1" hangingPunct="1"/>
            <a:r>
              <a:rPr lang="en-US" altLang="en-US" dirty="0"/>
              <a:t>Sort the data from highest to lowest</a:t>
            </a:r>
          </a:p>
          <a:p>
            <a:pPr eaLnBrk="1" hangingPunct="1"/>
            <a:r>
              <a:rPr lang="en-US" altLang="en-US" dirty="0"/>
              <a:t>Find the score in the middle</a:t>
            </a:r>
          </a:p>
          <a:p>
            <a:pPr eaLnBrk="1" hangingPunct="1"/>
            <a:r>
              <a:rPr lang="en-US" altLang="en-US" dirty="0"/>
              <a:t>If N, the number of scores, is even the median is the average of the middle two scores</a:t>
            </a:r>
            <a:endParaRPr lang="en-US" altLang="en-US" b="1" dirty="0">
              <a:solidFill>
                <a:schemeClr val="tx1"/>
              </a:solidFill>
            </a:endParaRPr>
          </a:p>
        </p:txBody>
      </p:sp>
    </p:spTree>
    <p:extLst>
      <p:ext uri="{BB962C8B-B14F-4D97-AF65-F5344CB8AC3E}">
        <p14:creationId xmlns:p14="http://schemas.microsoft.com/office/powerpoint/2010/main" val="36683100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E3C4F84-E925-4DD0-BDEE-7A2D5B25A5ED}"/>
              </a:ext>
            </a:extLst>
          </p:cNvPr>
          <p:cNvSpPr txBox="1">
            <a:spLocks/>
          </p:cNvSpPr>
          <p:nvPr/>
        </p:nvSpPr>
        <p:spPr>
          <a:xfrm>
            <a:off x="457200" y="1295400"/>
            <a:ext cx="8229600" cy="6858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92500" lnSpcReduction="10000"/>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altLang="en-US" dirty="0"/>
              <a:t>Median Example</a:t>
            </a:r>
            <a:endParaRPr lang="en-US" b="1" dirty="0"/>
          </a:p>
        </p:txBody>
      </p:sp>
      <p:sp>
        <p:nvSpPr>
          <p:cNvPr id="3" name="Content Placeholder 3">
            <a:extLst>
              <a:ext uri="{FF2B5EF4-FFF2-40B4-BE49-F238E27FC236}">
                <a16:creationId xmlns:a16="http://schemas.microsoft.com/office/drawing/2014/main" id="{6EC489DA-07AE-477A-AC88-606A58A39911}"/>
              </a:ext>
            </a:extLst>
          </p:cNvPr>
          <p:cNvSpPr txBox="1">
            <a:spLocks/>
          </p:cNvSpPr>
          <p:nvPr/>
        </p:nvSpPr>
        <p:spPr>
          <a:xfrm>
            <a:off x="304800" y="2209800"/>
            <a:ext cx="8382000" cy="396240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eaLnBrk="1" hangingPunct="1"/>
            <a:r>
              <a:rPr lang="en-US" altLang="en-US" dirty="0"/>
              <a:t>What is the median of the following scores:</a:t>
            </a:r>
            <a:br>
              <a:rPr lang="en-US" altLang="en-US" dirty="0"/>
            </a:br>
            <a:r>
              <a:rPr lang="en-US" altLang="en-US" dirty="0"/>
              <a:t>10   8   14   15   7   3   3   8   12   10   9</a:t>
            </a:r>
          </a:p>
          <a:p>
            <a:pPr eaLnBrk="1" hangingPunct="1"/>
            <a:r>
              <a:rPr lang="en-US" altLang="en-US" dirty="0"/>
              <a:t>Sort the scores:</a:t>
            </a:r>
            <a:br>
              <a:rPr lang="en-US" altLang="en-US" dirty="0"/>
            </a:br>
            <a:r>
              <a:rPr lang="en-US" altLang="en-US" dirty="0"/>
              <a:t>15   14   12   10   10   9   8   8   7   3   3</a:t>
            </a:r>
          </a:p>
          <a:p>
            <a:pPr eaLnBrk="1" hangingPunct="1"/>
            <a:r>
              <a:rPr lang="en-US" altLang="en-US" dirty="0"/>
              <a:t>Determine the middle score:</a:t>
            </a:r>
            <a:br>
              <a:rPr lang="en-US" altLang="en-US" dirty="0"/>
            </a:br>
            <a:r>
              <a:rPr lang="en-US" altLang="en-US" dirty="0"/>
              <a:t>middle = (N + 1) / 2 = (11 + 1) / 2 = 6</a:t>
            </a:r>
          </a:p>
          <a:p>
            <a:pPr eaLnBrk="1" hangingPunct="1"/>
            <a:r>
              <a:rPr lang="en-US" altLang="en-US" dirty="0"/>
              <a:t>Middle score = median = 9</a:t>
            </a:r>
            <a:endParaRPr lang="en-US" altLang="en-US" b="1" dirty="0">
              <a:solidFill>
                <a:schemeClr val="tx1"/>
              </a:solidFill>
            </a:endParaRPr>
          </a:p>
        </p:txBody>
      </p:sp>
    </p:spTree>
    <p:extLst>
      <p:ext uri="{BB962C8B-B14F-4D97-AF65-F5344CB8AC3E}">
        <p14:creationId xmlns:p14="http://schemas.microsoft.com/office/powerpoint/2010/main" val="40742150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F67CB033-E92E-422C-8484-B9DF294C4D43}"/>
              </a:ext>
            </a:extLst>
          </p:cNvPr>
          <p:cNvSpPr txBox="1">
            <a:spLocks/>
          </p:cNvSpPr>
          <p:nvPr/>
        </p:nvSpPr>
        <p:spPr>
          <a:xfrm>
            <a:off x="327025" y="2036763"/>
            <a:ext cx="8947150" cy="4195762"/>
          </a:xfrm>
          <a:prstGeom prst="rect">
            <a:avLst/>
          </a:prstGeom>
        </p:spPr>
        <p:style>
          <a:lnRef idx="1">
            <a:schemeClr val="accent3"/>
          </a:lnRef>
          <a:fillRef idx="2">
            <a:schemeClr val="accent3"/>
          </a:fillRef>
          <a:effectRef idx="1">
            <a:schemeClr val="accent3"/>
          </a:effectRef>
          <a:fontRef idx="minor">
            <a:schemeClr val="dk1"/>
          </a:fontRef>
        </p:style>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dirty="0"/>
              <a:t>What is the median of the following scores:</a:t>
            </a:r>
            <a:br>
              <a:rPr lang="en-US" altLang="en-US" dirty="0"/>
            </a:br>
            <a:r>
              <a:rPr lang="en-US" altLang="en-US" dirty="0"/>
              <a:t>24  18  19  42  16  12</a:t>
            </a:r>
          </a:p>
          <a:p>
            <a:r>
              <a:rPr lang="en-US" altLang="en-US" dirty="0"/>
              <a:t>Sort the scores:</a:t>
            </a:r>
            <a:br>
              <a:rPr lang="en-US" altLang="en-US" dirty="0"/>
            </a:br>
            <a:r>
              <a:rPr lang="en-US" altLang="en-US" dirty="0"/>
              <a:t>42  24  19  18  16  12</a:t>
            </a:r>
          </a:p>
          <a:p>
            <a:r>
              <a:rPr lang="en-US" altLang="en-US" dirty="0"/>
              <a:t>Determine the middle score:</a:t>
            </a:r>
            <a:br>
              <a:rPr lang="en-US" altLang="en-US" dirty="0"/>
            </a:br>
            <a:r>
              <a:rPr lang="en-US" altLang="en-US" dirty="0"/>
              <a:t>middle = (N + 1) / 2 = (6 + 1) / 2 = 3.5</a:t>
            </a:r>
          </a:p>
          <a:p>
            <a:r>
              <a:rPr lang="en-US" altLang="en-US" dirty="0"/>
              <a:t>Median = average of 3</a:t>
            </a:r>
            <a:r>
              <a:rPr lang="en-US" altLang="en-US" baseline="30000" dirty="0"/>
              <a:t>rd</a:t>
            </a:r>
            <a:r>
              <a:rPr lang="en-US" altLang="en-US" dirty="0"/>
              <a:t> and 4</a:t>
            </a:r>
            <a:r>
              <a:rPr lang="en-US" altLang="en-US" baseline="30000" dirty="0"/>
              <a:t>th</a:t>
            </a:r>
            <a:r>
              <a:rPr lang="en-US" altLang="en-US" dirty="0"/>
              <a:t> scores:</a:t>
            </a:r>
            <a:br>
              <a:rPr lang="en-US" altLang="en-US" dirty="0"/>
            </a:br>
            <a:r>
              <a:rPr lang="en-US" altLang="en-US" dirty="0"/>
              <a:t>(19 + 18) / 2 = 18.5</a:t>
            </a:r>
          </a:p>
        </p:txBody>
      </p:sp>
      <p:sp>
        <p:nvSpPr>
          <p:cNvPr id="4" name="Title 2">
            <a:extLst>
              <a:ext uri="{FF2B5EF4-FFF2-40B4-BE49-F238E27FC236}">
                <a16:creationId xmlns:a16="http://schemas.microsoft.com/office/drawing/2014/main" id="{16CB6DFD-CEA8-4AB7-BEF7-7B6288B3B7B2}"/>
              </a:ext>
            </a:extLst>
          </p:cNvPr>
          <p:cNvSpPr txBox="1">
            <a:spLocks/>
          </p:cNvSpPr>
          <p:nvPr/>
        </p:nvSpPr>
        <p:spPr>
          <a:xfrm>
            <a:off x="457200" y="1295400"/>
            <a:ext cx="8229600" cy="6858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92500" lnSpcReduction="10000"/>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altLang="en-US" dirty="0"/>
              <a:t>Median Example</a:t>
            </a:r>
            <a:endParaRPr lang="en-US" b="1" dirty="0"/>
          </a:p>
        </p:txBody>
      </p:sp>
    </p:spTree>
    <p:extLst>
      <p:ext uri="{BB962C8B-B14F-4D97-AF65-F5344CB8AC3E}">
        <p14:creationId xmlns:p14="http://schemas.microsoft.com/office/powerpoint/2010/main" val="334760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8C2D6F08-9F81-4790-BBA8-5ABB702BDB3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73275" y="1447800"/>
            <a:ext cx="2000250" cy="450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4">
            <a:extLst>
              <a:ext uri="{FF2B5EF4-FFF2-40B4-BE49-F238E27FC236}">
                <a16:creationId xmlns:a16="http://schemas.microsoft.com/office/drawing/2014/main" id="{0CD176F3-AD39-4834-B4DD-6AD753D74A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447800"/>
            <a:ext cx="2000250" cy="450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666DED13-EEF9-4B0D-A6B3-9B06B7AD2AA0}"/>
              </a:ext>
            </a:extLst>
          </p:cNvPr>
          <p:cNvSpPr txBox="1"/>
          <p:nvPr/>
        </p:nvSpPr>
        <p:spPr>
          <a:xfrm>
            <a:off x="5943600" y="2590800"/>
            <a:ext cx="3078856" cy="646331"/>
          </a:xfrm>
          <a:prstGeom prst="rect">
            <a:avLst/>
          </a:prstGeom>
          <a:noFill/>
        </p:spPr>
        <p:txBody>
          <a:bodyPr wrap="none" rtlCol="0">
            <a:spAutoFit/>
          </a:bodyPr>
          <a:lstStyle/>
          <a:p>
            <a:r>
              <a:rPr lang="en-IN" dirty="0"/>
              <a:t>For even scores the average of</a:t>
            </a:r>
          </a:p>
          <a:p>
            <a:r>
              <a:rPr lang="en-IN" dirty="0"/>
              <a:t>two scores is the Median value</a:t>
            </a:r>
          </a:p>
        </p:txBody>
      </p:sp>
    </p:spTree>
    <p:extLst>
      <p:ext uri="{BB962C8B-B14F-4D97-AF65-F5344CB8AC3E}">
        <p14:creationId xmlns:p14="http://schemas.microsoft.com/office/powerpoint/2010/main" val="18451371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C8E799CD-9276-4AA4-B151-2048C0F6CF56}"/>
              </a:ext>
            </a:extLst>
          </p:cNvPr>
          <p:cNvSpPr txBox="1">
            <a:spLocks noChangeArrowheads="1"/>
          </p:cNvSpPr>
          <p:nvPr/>
        </p:nvSpPr>
        <p:spPr>
          <a:xfrm>
            <a:off x="457200" y="2209800"/>
            <a:ext cx="8270240" cy="990600"/>
          </a:xfrm>
          <a:prstGeom prst="rect">
            <a:avLst/>
          </a:prstGeom>
        </p:spPr>
        <p:style>
          <a:lnRef idx="1">
            <a:schemeClr val="accent3"/>
          </a:lnRef>
          <a:fillRef idx="2">
            <a:schemeClr val="accent3"/>
          </a:fillRef>
          <a:effectRef idx="1">
            <a:schemeClr val="accent3"/>
          </a:effectRef>
          <a:fontRef idx="minor">
            <a:schemeClr val="dk1"/>
          </a:fontRef>
        </p:style>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sz="2800" dirty="0"/>
              <a:t>The </a:t>
            </a:r>
            <a:r>
              <a:rPr lang="en-US" altLang="en-US" sz="2800" i="1" dirty="0"/>
              <a:t>mode</a:t>
            </a:r>
            <a:r>
              <a:rPr lang="en-US" altLang="en-US" sz="2800" dirty="0"/>
              <a:t> is the score that occurs most frequently in a set of data.</a:t>
            </a:r>
          </a:p>
        </p:txBody>
      </p:sp>
      <p:sp>
        <p:nvSpPr>
          <p:cNvPr id="4" name="Title 2">
            <a:extLst>
              <a:ext uri="{FF2B5EF4-FFF2-40B4-BE49-F238E27FC236}">
                <a16:creationId xmlns:a16="http://schemas.microsoft.com/office/drawing/2014/main" id="{2442CCBC-8E67-45E4-81EA-3AE2F126E1D4}"/>
              </a:ext>
            </a:extLst>
          </p:cNvPr>
          <p:cNvSpPr txBox="1">
            <a:spLocks/>
          </p:cNvSpPr>
          <p:nvPr/>
        </p:nvSpPr>
        <p:spPr>
          <a:xfrm>
            <a:off x="457200" y="1295400"/>
            <a:ext cx="8229600" cy="6858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92500" lnSpcReduction="10000"/>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altLang="en-US" dirty="0"/>
              <a:t>Mode</a:t>
            </a:r>
            <a:endParaRPr lang="en-US" b="1" dirty="0"/>
          </a:p>
        </p:txBody>
      </p:sp>
      <p:pic>
        <p:nvPicPr>
          <p:cNvPr id="7" name="Picture 6">
            <a:extLst>
              <a:ext uri="{FF2B5EF4-FFF2-40B4-BE49-F238E27FC236}">
                <a16:creationId xmlns:a16="http://schemas.microsoft.com/office/drawing/2014/main" id="{404C043E-D52B-42F7-B404-392C1F0FF256}"/>
              </a:ext>
            </a:extLst>
          </p:cNvPr>
          <p:cNvPicPr>
            <a:picLocks noChangeAspect="1"/>
          </p:cNvPicPr>
          <p:nvPr/>
        </p:nvPicPr>
        <p:blipFill rotWithShape="1">
          <a:blip r:embed="rId2"/>
          <a:srcRect l="8197" t="6551" r="6556" b="6114"/>
          <a:stretch/>
        </p:blipFill>
        <p:spPr>
          <a:xfrm>
            <a:off x="2209800" y="3352800"/>
            <a:ext cx="3962400" cy="3048000"/>
          </a:xfrm>
          <a:prstGeom prst="rect">
            <a:avLst/>
          </a:prstGeom>
          <a:ln>
            <a:solidFill>
              <a:schemeClr val="tx1"/>
            </a:solidFill>
          </a:ln>
        </p:spPr>
      </p:pic>
      <p:sp>
        <p:nvSpPr>
          <p:cNvPr id="2" name="TextBox 1">
            <a:extLst>
              <a:ext uri="{FF2B5EF4-FFF2-40B4-BE49-F238E27FC236}">
                <a16:creationId xmlns:a16="http://schemas.microsoft.com/office/drawing/2014/main" id="{242B7876-5BA2-4260-8431-9880076D939F}"/>
              </a:ext>
            </a:extLst>
          </p:cNvPr>
          <p:cNvSpPr txBox="1"/>
          <p:nvPr/>
        </p:nvSpPr>
        <p:spPr>
          <a:xfrm>
            <a:off x="6151880" y="3810000"/>
            <a:ext cx="3145669" cy="1754326"/>
          </a:xfrm>
          <a:prstGeom prst="rect">
            <a:avLst/>
          </a:prstGeom>
          <a:noFill/>
        </p:spPr>
        <p:txBody>
          <a:bodyPr wrap="none" rtlCol="0">
            <a:spAutoFit/>
          </a:bodyPr>
          <a:lstStyle/>
          <a:p>
            <a:r>
              <a:rPr lang="en-IN" dirty="0"/>
              <a:t>There may be a </a:t>
            </a:r>
            <a:r>
              <a:rPr lang="en-IN" dirty="0" err="1"/>
              <a:t>bimode</a:t>
            </a:r>
            <a:r>
              <a:rPr lang="en-IN" dirty="0"/>
              <a:t> </a:t>
            </a:r>
          </a:p>
          <a:p>
            <a:r>
              <a:rPr lang="en-IN" dirty="0"/>
              <a:t>will also presented in the score.</a:t>
            </a:r>
          </a:p>
          <a:p>
            <a:r>
              <a:rPr lang="en-IN" dirty="0"/>
              <a:t>(</a:t>
            </a:r>
            <a:r>
              <a:rPr lang="en-IN" dirty="0" err="1"/>
              <a:t>i.e</a:t>
            </a:r>
            <a:r>
              <a:rPr lang="en-IN" dirty="0"/>
              <a:t> two modes)</a:t>
            </a:r>
          </a:p>
          <a:p>
            <a:endParaRPr lang="en-IN" dirty="0"/>
          </a:p>
          <a:p>
            <a:r>
              <a:rPr lang="en-IN" dirty="0"/>
              <a:t>Ex: (3,4,7,3,7,5,8)</a:t>
            </a:r>
          </a:p>
          <a:p>
            <a:r>
              <a:rPr lang="en-IN" dirty="0" err="1"/>
              <a:t>Bimode</a:t>
            </a:r>
            <a:r>
              <a:rPr lang="en-IN" dirty="0"/>
              <a:t>: (3,7)</a:t>
            </a:r>
          </a:p>
        </p:txBody>
      </p:sp>
    </p:spTree>
    <p:extLst>
      <p:ext uri="{BB962C8B-B14F-4D97-AF65-F5344CB8AC3E}">
        <p14:creationId xmlns:p14="http://schemas.microsoft.com/office/powerpoint/2010/main" val="3194084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7CEC4E08-EDD4-40F4-B409-FECCD8E0BED9}"/>
              </a:ext>
            </a:extLst>
          </p:cNvPr>
          <p:cNvSpPr txBox="1">
            <a:spLocks/>
          </p:cNvSpPr>
          <p:nvPr/>
        </p:nvSpPr>
        <p:spPr>
          <a:xfrm>
            <a:off x="457200" y="1295400"/>
            <a:ext cx="8229600" cy="6858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92500" lnSpcReduction="10000"/>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b="1" dirty="0"/>
              <a:t>Variance</a:t>
            </a:r>
          </a:p>
        </p:txBody>
      </p:sp>
      <p:sp>
        <p:nvSpPr>
          <p:cNvPr id="3" name="Rectangle 3">
            <a:extLst>
              <a:ext uri="{FF2B5EF4-FFF2-40B4-BE49-F238E27FC236}">
                <a16:creationId xmlns:a16="http://schemas.microsoft.com/office/drawing/2014/main" id="{9E9A5C30-A4EC-41AD-9A9A-270CA8A5CE8A}"/>
              </a:ext>
            </a:extLst>
          </p:cNvPr>
          <p:cNvSpPr txBox="1">
            <a:spLocks noChangeArrowheads="1"/>
          </p:cNvSpPr>
          <p:nvPr/>
        </p:nvSpPr>
        <p:spPr>
          <a:xfrm>
            <a:off x="457200" y="2209800"/>
            <a:ext cx="8270240" cy="2057400"/>
          </a:xfrm>
          <a:prstGeom prst="rect">
            <a:avLst/>
          </a:prstGeom>
        </p:spPr>
        <p:style>
          <a:lnRef idx="1">
            <a:schemeClr val="accent3"/>
          </a:lnRef>
          <a:fillRef idx="2">
            <a:schemeClr val="accent3"/>
          </a:fillRef>
          <a:effectRef idx="1">
            <a:schemeClr val="accent3"/>
          </a:effectRef>
          <a:fontRef idx="minor">
            <a:schemeClr val="dk1"/>
          </a:fontRef>
        </p:style>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sz="2800" b="1" dirty="0"/>
              <a:t>Variance</a:t>
            </a:r>
            <a:r>
              <a:rPr lang="en-US" altLang="en-US" sz="2800" dirty="0"/>
              <a:t> is the average squared deviation from the mean of a set of data.</a:t>
            </a:r>
          </a:p>
          <a:p>
            <a:r>
              <a:rPr lang="en-US" altLang="en-US" sz="2800" dirty="0"/>
              <a:t>It is used to find the Standard deviation.</a:t>
            </a:r>
          </a:p>
          <a:p>
            <a:endParaRPr lang="en-US" altLang="en-US" sz="28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18351AC-D09A-4FB1-9D25-D59FF28769B7}"/>
                  </a:ext>
                </a:extLst>
              </p:cNvPr>
              <p:cNvSpPr txBox="1"/>
              <p:nvPr/>
            </p:nvSpPr>
            <p:spPr>
              <a:xfrm>
                <a:off x="1371600" y="4572000"/>
                <a:ext cx="6019800" cy="17726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4000" i="1" smtClean="0">
                              <a:latin typeface="Cambria Math" panose="02040503050406030204" pitchFamily="18" charset="0"/>
                            </a:rPr>
                          </m:ctrlPr>
                        </m:sSupPr>
                        <m:e>
                          <m:r>
                            <a:rPr lang="en-IN" sz="4000" b="0" i="1" smtClean="0">
                              <a:latin typeface="Cambria Math"/>
                              <a:ea typeface="Cambria Math"/>
                            </a:rPr>
                            <m:t>𝜎</m:t>
                          </m:r>
                        </m:e>
                        <m:sup>
                          <m:r>
                            <a:rPr lang="en-IN" sz="4000" b="0" i="1" smtClean="0">
                              <a:latin typeface="Cambria Math"/>
                            </a:rPr>
                            <m:t>2</m:t>
                          </m:r>
                        </m:sup>
                      </m:sSup>
                      <m:r>
                        <a:rPr lang="en-IN" sz="4000" b="0" i="1" smtClean="0">
                          <a:latin typeface="Cambria Math"/>
                        </a:rPr>
                        <m:t>=</m:t>
                      </m:r>
                      <m:f>
                        <m:fPr>
                          <m:ctrlPr>
                            <a:rPr lang="en-IN" sz="4000" b="0" i="1" smtClean="0">
                              <a:latin typeface="Cambria Math" panose="02040503050406030204" pitchFamily="18" charset="0"/>
                            </a:rPr>
                          </m:ctrlPr>
                        </m:fPr>
                        <m:num>
                          <m:r>
                            <a:rPr lang="en-IN" sz="4000" b="0" i="1" smtClean="0">
                              <a:latin typeface="Cambria Math"/>
                            </a:rPr>
                            <m:t>1</m:t>
                          </m:r>
                        </m:num>
                        <m:den>
                          <m:r>
                            <a:rPr lang="en-IN" sz="4000" b="0" i="1" smtClean="0">
                              <a:latin typeface="Cambria Math"/>
                            </a:rPr>
                            <m:t>𝑛</m:t>
                          </m:r>
                        </m:den>
                      </m:f>
                      <m:nary>
                        <m:naryPr>
                          <m:chr m:val="∑"/>
                          <m:ctrlPr>
                            <a:rPr lang="en-IN" sz="4000" b="0" i="1" smtClean="0">
                              <a:latin typeface="Cambria Math" panose="02040503050406030204" pitchFamily="18" charset="0"/>
                            </a:rPr>
                          </m:ctrlPr>
                        </m:naryPr>
                        <m:sub>
                          <m:r>
                            <m:rPr>
                              <m:brk m:alnAt="23"/>
                            </m:rPr>
                            <a:rPr lang="en-IN" sz="4000" b="0" i="1" smtClean="0">
                              <a:latin typeface="Cambria Math"/>
                            </a:rPr>
                            <m:t>𝑖</m:t>
                          </m:r>
                          <m:r>
                            <a:rPr lang="en-IN" sz="4000" b="0" i="1" smtClean="0">
                              <a:latin typeface="Cambria Math"/>
                            </a:rPr>
                            <m:t>=1</m:t>
                          </m:r>
                        </m:sub>
                        <m:sup>
                          <m:r>
                            <a:rPr lang="en-IN" sz="4000" b="0" i="1" smtClean="0">
                              <a:latin typeface="Cambria Math"/>
                            </a:rPr>
                            <m:t>𝑛</m:t>
                          </m:r>
                        </m:sup>
                        <m:e>
                          <m:sSup>
                            <m:sSupPr>
                              <m:ctrlPr>
                                <a:rPr lang="en-IN" sz="4000" b="0" i="1" smtClean="0">
                                  <a:latin typeface="Cambria Math" panose="02040503050406030204" pitchFamily="18" charset="0"/>
                                </a:rPr>
                              </m:ctrlPr>
                            </m:sSupPr>
                            <m:e>
                              <m:r>
                                <a:rPr lang="en-IN" sz="4000" b="0" i="1" smtClean="0">
                                  <a:latin typeface="Cambria Math"/>
                                </a:rPr>
                                <m:t>(</m:t>
                              </m:r>
                              <m:sSub>
                                <m:sSubPr>
                                  <m:ctrlPr>
                                    <a:rPr lang="en-IN" sz="4000" b="0" i="1" smtClean="0">
                                      <a:latin typeface="Cambria Math" panose="02040503050406030204" pitchFamily="18" charset="0"/>
                                    </a:rPr>
                                  </m:ctrlPr>
                                </m:sSubPr>
                                <m:e>
                                  <m:r>
                                    <a:rPr lang="en-IN" sz="4000" b="0" i="1" smtClean="0">
                                      <a:latin typeface="Cambria Math"/>
                                    </a:rPr>
                                    <m:t>𝑥</m:t>
                                  </m:r>
                                </m:e>
                                <m:sub>
                                  <m:r>
                                    <a:rPr lang="en-IN" sz="4000" b="0" i="1" smtClean="0">
                                      <a:latin typeface="Cambria Math"/>
                                    </a:rPr>
                                    <m:t>𝑖</m:t>
                                  </m:r>
                                </m:sub>
                              </m:sSub>
                              <m:r>
                                <a:rPr lang="en-IN" sz="4000" b="0" i="1" smtClean="0">
                                  <a:latin typeface="Cambria Math"/>
                                </a:rPr>
                                <m:t>−</m:t>
                              </m:r>
                              <m:acc>
                                <m:accPr>
                                  <m:chr m:val="̅"/>
                                  <m:ctrlPr>
                                    <a:rPr lang="en-IN" sz="4000" b="0" i="1" smtClean="0">
                                      <a:latin typeface="Cambria Math" panose="02040503050406030204" pitchFamily="18" charset="0"/>
                                    </a:rPr>
                                  </m:ctrlPr>
                                </m:accPr>
                                <m:e>
                                  <m:r>
                                    <a:rPr lang="en-IN" sz="4000" b="0" i="1" smtClean="0">
                                      <a:latin typeface="Cambria Math"/>
                                    </a:rPr>
                                    <m:t>𝑥</m:t>
                                  </m:r>
                                </m:e>
                              </m:acc>
                              <m:r>
                                <a:rPr lang="en-IN" sz="4000" b="0" i="1" smtClean="0">
                                  <a:latin typeface="Cambria Math"/>
                                </a:rPr>
                                <m:t>)</m:t>
                              </m:r>
                            </m:e>
                            <m:sup>
                              <m:r>
                                <a:rPr lang="en-IN" sz="4000" b="0" i="1" smtClean="0">
                                  <a:latin typeface="Cambria Math"/>
                                </a:rPr>
                                <m:t>2</m:t>
                              </m:r>
                            </m:sup>
                          </m:sSup>
                        </m:e>
                      </m:nary>
                    </m:oMath>
                  </m:oMathPara>
                </a14:m>
                <a:endParaRPr lang="en-US" sz="4000" dirty="0"/>
              </a:p>
            </p:txBody>
          </p:sp>
        </mc:Choice>
        <mc:Fallback xmlns="">
          <p:sp>
            <p:nvSpPr>
              <p:cNvPr id="6" name="TextBox 5">
                <a:extLst>
                  <a:ext uri="{FF2B5EF4-FFF2-40B4-BE49-F238E27FC236}">
                    <a16:creationId xmlns:a16="http://schemas.microsoft.com/office/drawing/2014/main" id="{718351AC-D09A-4FB1-9D25-D59FF28769B7}"/>
                  </a:ext>
                </a:extLst>
              </p:cNvPr>
              <p:cNvSpPr txBox="1">
                <a:spLocks noRot="1" noChangeAspect="1" noMove="1" noResize="1" noEditPoints="1" noAdjustHandles="1" noChangeArrowheads="1" noChangeShapeType="1" noTextEdit="1"/>
              </p:cNvSpPr>
              <p:nvPr/>
            </p:nvSpPr>
            <p:spPr>
              <a:xfrm>
                <a:off x="1371600" y="4572000"/>
                <a:ext cx="6019800" cy="1772601"/>
              </a:xfrm>
              <a:prstGeom prst="rect">
                <a:avLst/>
              </a:prstGeom>
              <a:blipFill>
                <a:blip r:embed="rId2"/>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454844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0DAA21-0920-4BE7-9D81-F1107654B6D8}"/>
              </a:ext>
            </a:extLst>
          </p:cNvPr>
          <p:cNvSpPr txBox="1">
            <a:spLocks noChangeArrowheads="1"/>
          </p:cNvSpPr>
          <p:nvPr/>
        </p:nvSpPr>
        <p:spPr>
          <a:xfrm>
            <a:off x="457200" y="2209800"/>
            <a:ext cx="8270240" cy="3657600"/>
          </a:xfrm>
          <a:prstGeom prst="rect">
            <a:avLst/>
          </a:prstGeom>
        </p:spPr>
        <p:style>
          <a:lnRef idx="1">
            <a:schemeClr val="accent3"/>
          </a:lnRef>
          <a:fillRef idx="2">
            <a:schemeClr val="accent3"/>
          </a:fillRef>
          <a:effectRef idx="1">
            <a:schemeClr val="accent3"/>
          </a:effectRef>
          <a:fontRef idx="minor">
            <a:schemeClr val="dk1"/>
          </a:fontRef>
        </p:style>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This is a good measure of how much variation exists in the sample, normalized by sample size. </a:t>
            </a:r>
          </a:p>
          <a:p>
            <a:r>
              <a:rPr lang="en-US" sz="2800" dirty="0"/>
              <a:t>It has the nice property of being additive. </a:t>
            </a:r>
          </a:p>
          <a:p>
            <a:r>
              <a:rPr lang="en-US" sz="2800" dirty="0"/>
              <a:t>The only problem is that the variance is measured in units squared</a:t>
            </a:r>
            <a:endParaRPr lang="en-IN" sz="2800" dirty="0"/>
          </a:p>
          <a:p>
            <a:endParaRPr lang="en-US" altLang="en-US" sz="2800" dirty="0"/>
          </a:p>
          <a:p>
            <a:endParaRPr lang="en-US" altLang="en-US" sz="2800" dirty="0"/>
          </a:p>
        </p:txBody>
      </p:sp>
      <p:sp>
        <p:nvSpPr>
          <p:cNvPr id="3" name="Title 2">
            <a:extLst>
              <a:ext uri="{FF2B5EF4-FFF2-40B4-BE49-F238E27FC236}">
                <a16:creationId xmlns:a16="http://schemas.microsoft.com/office/drawing/2014/main" id="{140E0B08-66F9-48D4-88D5-346555237987}"/>
              </a:ext>
            </a:extLst>
          </p:cNvPr>
          <p:cNvSpPr txBox="1">
            <a:spLocks/>
          </p:cNvSpPr>
          <p:nvPr/>
        </p:nvSpPr>
        <p:spPr>
          <a:xfrm>
            <a:off x="457200" y="1295400"/>
            <a:ext cx="8229600" cy="6858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92500" lnSpcReduction="10000"/>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b="1" dirty="0"/>
              <a:t>Variance</a:t>
            </a:r>
          </a:p>
        </p:txBody>
      </p:sp>
    </p:spTree>
    <p:extLst>
      <p:ext uri="{BB962C8B-B14F-4D97-AF65-F5344CB8AC3E}">
        <p14:creationId xmlns:p14="http://schemas.microsoft.com/office/powerpoint/2010/main" val="3956979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6B888F82-50E8-4C58-BA57-5ED15FB2E0C0}"/>
              </a:ext>
            </a:extLst>
          </p:cNvPr>
          <p:cNvSpPr txBox="1">
            <a:spLocks/>
          </p:cNvSpPr>
          <p:nvPr/>
        </p:nvSpPr>
        <p:spPr>
          <a:xfrm>
            <a:off x="457200" y="1219200"/>
            <a:ext cx="8229600" cy="7620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IN" sz="3600" b="1" dirty="0"/>
              <a:t>Where to Use Statistics? </a:t>
            </a:r>
            <a:endParaRPr lang="en-US" sz="3600" b="1" dirty="0"/>
          </a:p>
        </p:txBody>
      </p:sp>
      <p:sp>
        <p:nvSpPr>
          <p:cNvPr id="3" name="Content Placeholder 3">
            <a:extLst>
              <a:ext uri="{FF2B5EF4-FFF2-40B4-BE49-F238E27FC236}">
                <a16:creationId xmlns:a16="http://schemas.microsoft.com/office/drawing/2014/main" id="{0FF7394F-F7B1-4153-9369-F25078EAA806}"/>
              </a:ext>
            </a:extLst>
          </p:cNvPr>
          <p:cNvSpPr txBox="1">
            <a:spLocks/>
          </p:cNvSpPr>
          <p:nvPr/>
        </p:nvSpPr>
        <p:spPr>
          <a:xfrm>
            <a:off x="647700" y="2286000"/>
            <a:ext cx="7848600" cy="396240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algn="just"/>
            <a:r>
              <a:rPr lang="en-US" dirty="0"/>
              <a:t>In an agricultural study, researchers want to know which of four fertilizers (which vary in their nitrogen contents) produces the highest corn yield. </a:t>
            </a:r>
          </a:p>
          <a:p>
            <a:pPr algn="just"/>
            <a:r>
              <a:rPr lang="en-US" dirty="0"/>
              <a:t>In a clinical trial, physicians want to determine which of two drugs is more effective for treating HIV in the early stages of the disease. </a:t>
            </a:r>
          </a:p>
          <a:p>
            <a:pPr algn="just"/>
            <a:r>
              <a:rPr lang="en-US" dirty="0"/>
              <a:t>In a public health study, epidemiologists want to know whether smoking is linked to a particular demographic class in high school students. </a:t>
            </a:r>
          </a:p>
          <a:p>
            <a:pPr algn="just"/>
            <a:endParaRPr lang="en-US" dirty="0"/>
          </a:p>
        </p:txBody>
      </p:sp>
    </p:spTree>
    <p:extLst>
      <p:ext uri="{BB962C8B-B14F-4D97-AF65-F5344CB8AC3E}">
        <p14:creationId xmlns:p14="http://schemas.microsoft.com/office/powerpoint/2010/main" val="23334815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A344DFE-109E-461B-B4F4-69066F562481}"/>
              </a:ext>
            </a:extLst>
          </p:cNvPr>
          <p:cNvSpPr txBox="1">
            <a:spLocks/>
          </p:cNvSpPr>
          <p:nvPr/>
        </p:nvSpPr>
        <p:spPr>
          <a:xfrm>
            <a:off x="457200" y="1295400"/>
            <a:ext cx="8229600" cy="6858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92500" lnSpcReduction="10000"/>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b="1" dirty="0"/>
              <a:t>How to find Variance</a:t>
            </a:r>
          </a:p>
        </p:txBody>
      </p:sp>
      <p:sp>
        <p:nvSpPr>
          <p:cNvPr id="3" name="Rectangle 3">
            <a:extLst>
              <a:ext uri="{FF2B5EF4-FFF2-40B4-BE49-F238E27FC236}">
                <a16:creationId xmlns:a16="http://schemas.microsoft.com/office/drawing/2014/main" id="{CCEA9628-40DA-4368-B666-FD98C797AA67}"/>
              </a:ext>
            </a:extLst>
          </p:cNvPr>
          <p:cNvSpPr txBox="1">
            <a:spLocks noChangeArrowheads="1"/>
          </p:cNvSpPr>
          <p:nvPr/>
        </p:nvSpPr>
        <p:spPr>
          <a:xfrm>
            <a:off x="457200" y="2209800"/>
            <a:ext cx="8270240" cy="3048000"/>
          </a:xfrm>
          <a:prstGeom prst="rect">
            <a:avLst/>
          </a:prstGeom>
        </p:spPr>
        <p:style>
          <a:lnRef idx="1">
            <a:schemeClr val="accent3"/>
          </a:lnRef>
          <a:fillRef idx="2">
            <a:schemeClr val="accent3"/>
          </a:fillRef>
          <a:effectRef idx="1">
            <a:schemeClr val="accent3"/>
          </a:effectRef>
          <a:fontRef idx="minor">
            <a:schemeClr val="dk1"/>
          </a:fontRef>
        </p:style>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sz="2800" dirty="0"/>
              <a:t>Find the </a:t>
            </a:r>
            <a:r>
              <a:rPr lang="en-US" altLang="en-US" sz="2800" b="1" dirty="0"/>
              <a:t>Mean </a:t>
            </a:r>
            <a:r>
              <a:rPr lang="en-US" altLang="en-US" sz="2800" dirty="0"/>
              <a:t> of the data.</a:t>
            </a:r>
          </a:p>
          <a:p>
            <a:r>
              <a:rPr lang="en-US" altLang="en-US" sz="2800" dirty="0"/>
              <a:t>Subtract the mean from each value – the result is called the </a:t>
            </a:r>
            <a:r>
              <a:rPr lang="en-US" altLang="en-US" sz="2800" b="1" dirty="0"/>
              <a:t>deviation from the mean.</a:t>
            </a:r>
          </a:p>
          <a:p>
            <a:r>
              <a:rPr lang="en-US" altLang="en-US" sz="2800" dirty="0"/>
              <a:t>Square each deviation of the mean.</a:t>
            </a:r>
          </a:p>
          <a:p>
            <a:r>
              <a:rPr lang="en-US" altLang="en-US" sz="2800" dirty="0"/>
              <a:t>Find the sum of the squares.</a:t>
            </a:r>
          </a:p>
          <a:p>
            <a:r>
              <a:rPr lang="en-US" altLang="en-US" sz="2800" dirty="0"/>
              <a:t>Divide the total by the number of items.</a:t>
            </a:r>
          </a:p>
        </p:txBody>
      </p:sp>
    </p:spTree>
    <p:extLst>
      <p:ext uri="{BB962C8B-B14F-4D97-AF65-F5344CB8AC3E}">
        <p14:creationId xmlns:p14="http://schemas.microsoft.com/office/powerpoint/2010/main" val="106782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6035CF0B-77AB-48A0-A9C6-687368A7E77F}"/>
              </a:ext>
            </a:extLst>
          </p:cNvPr>
          <p:cNvSpPr txBox="1">
            <a:spLocks/>
          </p:cNvSpPr>
          <p:nvPr/>
        </p:nvSpPr>
        <p:spPr>
          <a:xfrm>
            <a:off x="457200" y="1295400"/>
            <a:ext cx="8229600" cy="5334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77500" lnSpcReduction="20000"/>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b="1" dirty="0"/>
              <a:t>How to find Variance? - Example</a:t>
            </a:r>
          </a:p>
        </p:txBody>
      </p:sp>
      <p:sp>
        <p:nvSpPr>
          <p:cNvPr id="3" name="Rectangle 3">
            <a:extLst>
              <a:ext uri="{FF2B5EF4-FFF2-40B4-BE49-F238E27FC236}">
                <a16:creationId xmlns:a16="http://schemas.microsoft.com/office/drawing/2014/main" id="{8747177B-B602-49CE-9C40-099FBE8E83DB}"/>
              </a:ext>
            </a:extLst>
          </p:cNvPr>
          <p:cNvSpPr txBox="1">
            <a:spLocks noChangeArrowheads="1"/>
          </p:cNvSpPr>
          <p:nvPr/>
        </p:nvSpPr>
        <p:spPr>
          <a:xfrm>
            <a:off x="467360" y="1844040"/>
            <a:ext cx="8270240" cy="4495795"/>
          </a:xfrm>
          <a:prstGeom prst="rect">
            <a:avLst/>
          </a:prstGeom>
        </p:spPr>
        <p:style>
          <a:lnRef idx="1">
            <a:schemeClr val="accent3"/>
          </a:lnRef>
          <a:fillRef idx="2">
            <a:schemeClr val="accent3"/>
          </a:fillRef>
          <a:effectRef idx="1">
            <a:schemeClr val="accent3"/>
          </a:effectRef>
          <a:fontRef idx="minor">
            <a:schemeClr val="dk1"/>
          </a:fontRef>
        </p:style>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0" fontAlgn="base" hangingPunct="0">
              <a:spcBef>
                <a:spcPct val="0"/>
              </a:spcBef>
              <a:spcAft>
                <a:spcPct val="0"/>
              </a:spcAft>
            </a:pPr>
            <a:r>
              <a:rPr lang="en-US" sz="1800" dirty="0"/>
              <a:t>Suppose you're given the data set 1, 2, 2, 4, 6. ( X = 1,2,2,4,6) One Variable X</a:t>
            </a:r>
            <a:endParaRPr lang="en-US" sz="1800" dirty="0">
              <a:solidFill>
                <a:srgbClr val="282828"/>
              </a:solidFill>
            </a:endParaRPr>
          </a:p>
          <a:p>
            <a:pPr eaLnBrk="0" fontAlgn="base" hangingPunct="0">
              <a:spcBef>
                <a:spcPct val="0"/>
              </a:spcBef>
              <a:spcAft>
                <a:spcPct val="0"/>
              </a:spcAft>
            </a:pPr>
            <a:r>
              <a:rPr lang="en-US" altLang="en-US" sz="1800" dirty="0">
                <a:solidFill>
                  <a:srgbClr val="282828"/>
                </a:solidFill>
              </a:rPr>
              <a:t>Calculate the mean of your data set. The mean of the data is (1+2+2+4+6)/5 </a:t>
            </a:r>
          </a:p>
          <a:p>
            <a:pPr marL="0" lvl="0" indent="0" eaLnBrk="0" fontAlgn="base" hangingPunct="0">
              <a:spcBef>
                <a:spcPct val="0"/>
              </a:spcBef>
              <a:spcAft>
                <a:spcPct val="0"/>
              </a:spcAft>
              <a:buNone/>
            </a:pPr>
            <a:r>
              <a:rPr lang="en-US" altLang="en-US" sz="1800" dirty="0">
                <a:solidFill>
                  <a:srgbClr val="282828"/>
                </a:solidFill>
              </a:rPr>
              <a:t>     Mean= 15/5 = 3.</a:t>
            </a:r>
          </a:p>
          <a:p>
            <a:pPr eaLnBrk="0" fontAlgn="base" hangingPunct="0">
              <a:spcBef>
                <a:spcPct val="0"/>
              </a:spcBef>
              <a:spcAft>
                <a:spcPct val="0"/>
              </a:spcAft>
            </a:pPr>
            <a:r>
              <a:rPr lang="en-US" altLang="en-US" sz="1800" dirty="0">
                <a:solidFill>
                  <a:srgbClr val="282828"/>
                </a:solidFill>
              </a:rPr>
              <a:t>Subtract the mean from each of the data values and list the differences. Subtract 3 from each of the values 1, 2, 2, 4, 6  </a:t>
            </a:r>
          </a:p>
          <a:p>
            <a:pPr marL="0" lvl="0" indent="0" eaLnBrk="0" fontAlgn="base" hangingPunct="0">
              <a:spcBef>
                <a:spcPct val="0"/>
              </a:spcBef>
              <a:spcAft>
                <a:spcPct val="0"/>
              </a:spcAft>
              <a:buNone/>
            </a:pPr>
            <a:r>
              <a:rPr lang="en-US" altLang="en-US" sz="1800" dirty="0">
                <a:solidFill>
                  <a:srgbClr val="282828"/>
                </a:solidFill>
              </a:rPr>
              <a:t>1-3 = -2    2-3 = -1   2-3 = -1   4-3 = 1   6-3 = 3</a:t>
            </a:r>
          </a:p>
          <a:p>
            <a:pPr eaLnBrk="0" fontAlgn="base" hangingPunct="0">
              <a:spcBef>
                <a:spcPct val="0"/>
              </a:spcBef>
              <a:spcAft>
                <a:spcPct val="0"/>
              </a:spcAft>
            </a:pPr>
            <a:r>
              <a:rPr lang="en-US" altLang="en-US" sz="1800" dirty="0">
                <a:solidFill>
                  <a:srgbClr val="282828"/>
                </a:solidFill>
              </a:rPr>
              <a:t>Your list of differences is -2, -1, -1, 1, 3 (deviation)</a:t>
            </a:r>
          </a:p>
          <a:p>
            <a:pPr eaLnBrk="0" fontAlgn="base" hangingPunct="0">
              <a:spcBef>
                <a:spcPct val="0"/>
              </a:spcBef>
              <a:spcAft>
                <a:spcPct val="0"/>
              </a:spcAft>
            </a:pPr>
            <a:r>
              <a:rPr lang="en-US" sz="1800" dirty="0">
                <a:solidFill>
                  <a:srgbClr val="282828"/>
                </a:solidFill>
              </a:rPr>
              <a:t>You need to square each of the numbers -2, -1, -1, 1, 3</a:t>
            </a:r>
            <a:br>
              <a:rPr lang="en-US" sz="1800" dirty="0">
                <a:solidFill>
                  <a:srgbClr val="282828"/>
                </a:solidFill>
              </a:rPr>
            </a:br>
            <a:r>
              <a:rPr lang="en-US" sz="1800" dirty="0">
                <a:solidFill>
                  <a:srgbClr val="282828"/>
                </a:solidFill>
              </a:rPr>
              <a:t>(-2)</a:t>
            </a:r>
            <a:r>
              <a:rPr lang="en-US" sz="1800" baseline="30000" dirty="0">
                <a:solidFill>
                  <a:srgbClr val="282828"/>
                </a:solidFill>
              </a:rPr>
              <a:t>2</a:t>
            </a:r>
            <a:r>
              <a:rPr lang="en-US" sz="1800" dirty="0">
                <a:solidFill>
                  <a:srgbClr val="282828"/>
                </a:solidFill>
              </a:rPr>
              <a:t> = 4, (-1)</a:t>
            </a:r>
            <a:r>
              <a:rPr lang="en-US" sz="1800" baseline="30000" dirty="0">
                <a:solidFill>
                  <a:srgbClr val="282828"/>
                </a:solidFill>
              </a:rPr>
              <a:t>2</a:t>
            </a:r>
            <a:r>
              <a:rPr lang="en-US" sz="1800" dirty="0">
                <a:solidFill>
                  <a:srgbClr val="282828"/>
                </a:solidFill>
              </a:rPr>
              <a:t> = 1, (-1)</a:t>
            </a:r>
            <a:r>
              <a:rPr lang="en-US" sz="1800" baseline="30000" dirty="0">
                <a:solidFill>
                  <a:srgbClr val="282828"/>
                </a:solidFill>
              </a:rPr>
              <a:t>2</a:t>
            </a:r>
            <a:r>
              <a:rPr lang="en-US" sz="1800" dirty="0">
                <a:solidFill>
                  <a:srgbClr val="282828"/>
                </a:solidFill>
              </a:rPr>
              <a:t> = 1, (1)</a:t>
            </a:r>
            <a:r>
              <a:rPr lang="en-US" sz="1800" baseline="30000" dirty="0">
                <a:solidFill>
                  <a:srgbClr val="282828"/>
                </a:solidFill>
              </a:rPr>
              <a:t>2</a:t>
            </a:r>
            <a:r>
              <a:rPr lang="en-US" sz="1800" dirty="0">
                <a:solidFill>
                  <a:srgbClr val="282828"/>
                </a:solidFill>
              </a:rPr>
              <a:t> = 1, (3)</a:t>
            </a:r>
            <a:r>
              <a:rPr lang="en-US" sz="1800" baseline="30000" dirty="0">
                <a:solidFill>
                  <a:srgbClr val="282828"/>
                </a:solidFill>
              </a:rPr>
              <a:t>2</a:t>
            </a:r>
            <a:r>
              <a:rPr lang="en-US" sz="1800" dirty="0">
                <a:solidFill>
                  <a:srgbClr val="282828"/>
                </a:solidFill>
              </a:rPr>
              <a:t> = 9 </a:t>
            </a:r>
          </a:p>
          <a:p>
            <a:pPr eaLnBrk="0" fontAlgn="base" hangingPunct="0">
              <a:spcBef>
                <a:spcPct val="0"/>
              </a:spcBef>
              <a:spcAft>
                <a:spcPct val="0"/>
              </a:spcAft>
            </a:pPr>
            <a:r>
              <a:rPr lang="en-US" sz="1800" dirty="0">
                <a:solidFill>
                  <a:srgbClr val="282828"/>
                </a:solidFill>
              </a:rPr>
              <a:t>Your list of squares is 4, 1, 1, 1, 9, Add the squares 4+1+1+1+9 = 16</a:t>
            </a:r>
          </a:p>
          <a:p>
            <a:pPr fontAlgn="base"/>
            <a:r>
              <a:rPr lang="en-US" sz="1800" dirty="0">
                <a:solidFill>
                  <a:srgbClr val="282828"/>
                </a:solidFill>
              </a:rPr>
              <a:t>Subtract one from the number of data values you started with. You began this process (it may seem like a while ago) with five data values. One less than this is 5-1 = 4.</a:t>
            </a:r>
          </a:p>
          <a:p>
            <a:pPr fontAlgn="base"/>
            <a:r>
              <a:rPr lang="en-US" sz="1800" dirty="0">
                <a:solidFill>
                  <a:srgbClr val="282828"/>
                </a:solidFill>
              </a:rPr>
              <a:t>Divide the sum from step four by the number from step five. The sum was 16, and the number from the previous step was 4. You divide these two numbers 16/4 = 4.</a:t>
            </a:r>
          </a:p>
          <a:p>
            <a:pPr marL="0" lvl="0" indent="0" eaLnBrk="0" fontAlgn="base" hangingPunct="0">
              <a:spcBef>
                <a:spcPct val="0"/>
              </a:spcBef>
              <a:spcAft>
                <a:spcPct val="0"/>
              </a:spcAft>
              <a:buNone/>
            </a:pPr>
            <a:br>
              <a:rPr lang="en-US" altLang="en-US" sz="1800" dirty="0">
                <a:solidFill>
                  <a:srgbClr val="282828"/>
                </a:solidFill>
              </a:rPr>
            </a:br>
            <a:endParaRPr lang="en-US" altLang="en-US" sz="1800" dirty="0">
              <a:solidFill>
                <a:srgbClr val="282828"/>
              </a:solidFill>
            </a:endParaRPr>
          </a:p>
        </p:txBody>
      </p:sp>
    </p:spTree>
    <p:extLst>
      <p:ext uri="{BB962C8B-B14F-4D97-AF65-F5344CB8AC3E}">
        <p14:creationId xmlns:p14="http://schemas.microsoft.com/office/powerpoint/2010/main" val="1921353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6E40BE2-A1EC-45D4-8CC1-142B206E9DD1}"/>
              </a:ext>
            </a:extLst>
          </p:cNvPr>
          <p:cNvSpPr txBox="1">
            <a:spLocks/>
          </p:cNvSpPr>
          <p:nvPr/>
        </p:nvSpPr>
        <p:spPr>
          <a:xfrm>
            <a:off x="457200" y="1295400"/>
            <a:ext cx="8229600" cy="5334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77500" lnSpcReduction="20000"/>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4400" b="1" dirty="0"/>
              <a:t>Variation in one variable</a:t>
            </a:r>
            <a:endParaRPr lang="en-US" b="1" dirty="0"/>
          </a:p>
        </p:txBody>
      </p:sp>
      <p:sp>
        <p:nvSpPr>
          <p:cNvPr id="3" name="Rectangle 3">
            <a:extLst>
              <a:ext uri="{FF2B5EF4-FFF2-40B4-BE49-F238E27FC236}">
                <a16:creationId xmlns:a16="http://schemas.microsoft.com/office/drawing/2014/main" id="{35CBC6AC-B053-43BE-BA7D-71571DED9199}"/>
              </a:ext>
            </a:extLst>
          </p:cNvPr>
          <p:cNvSpPr txBox="1">
            <a:spLocks noChangeArrowheads="1"/>
          </p:cNvSpPr>
          <p:nvPr/>
        </p:nvSpPr>
        <p:spPr>
          <a:xfrm>
            <a:off x="467360" y="1844040"/>
            <a:ext cx="8270240" cy="4495795"/>
          </a:xfrm>
          <a:prstGeom prst="rect">
            <a:avLst/>
          </a:prstGeom>
        </p:spPr>
        <p:style>
          <a:lnRef idx="1">
            <a:schemeClr val="accent3"/>
          </a:lnRef>
          <a:fillRef idx="2">
            <a:schemeClr val="accent3"/>
          </a:fillRef>
          <a:effectRef idx="1">
            <a:schemeClr val="accent3"/>
          </a:effectRef>
          <a:fontRef idx="minor">
            <a:schemeClr val="dk1"/>
          </a:fontRef>
        </p:style>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0" fontAlgn="base" hangingPunct="0">
              <a:spcBef>
                <a:spcPct val="0"/>
              </a:spcBef>
              <a:spcAft>
                <a:spcPct val="0"/>
              </a:spcAft>
            </a:pPr>
            <a:r>
              <a:rPr lang="en-US" sz="2800" dirty="0"/>
              <a:t>So, these four measures all describe aspects of the variation in a single variable: </a:t>
            </a:r>
          </a:p>
          <a:p>
            <a:pPr marL="0" indent="0" eaLnBrk="0" fontAlgn="base" hangingPunct="0">
              <a:spcBef>
                <a:spcPct val="0"/>
              </a:spcBef>
              <a:spcAft>
                <a:spcPct val="0"/>
              </a:spcAft>
              <a:buNone/>
            </a:pPr>
            <a:r>
              <a:rPr lang="en-US" sz="2800" dirty="0"/>
              <a:t>	a. Sum of the squared deviations </a:t>
            </a:r>
          </a:p>
          <a:p>
            <a:pPr marL="0" indent="0" eaLnBrk="0" fontAlgn="base" hangingPunct="0">
              <a:spcBef>
                <a:spcPct val="0"/>
              </a:spcBef>
              <a:spcAft>
                <a:spcPct val="0"/>
              </a:spcAft>
              <a:buNone/>
            </a:pPr>
            <a:r>
              <a:rPr lang="en-US" sz="2800" dirty="0"/>
              <a:t>	b. Variance </a:t>
            </a:r>
          </a:p>
          <a:p>
            <a:pPr marL="0" indent="0" eaLnBrk="0" fontAlgn="base" hangingPunct="0">
              <a:spcBef>
                <a:spcPct val="0"/>
              </a:spcBef>
              <a:spcAft>
                <a:spcPct val="0"/>
              </a:spcAft>
              <a:buNone/>
            </a:pPr>
            <a:r>
              <a:rPr lang="en-US" sz="2800" dirty="0"/>
              <a:t>	c. Standard deviation </a:t>
            </a:r>
          </a:p>
          <a:p>
            <a:pPr marL="0" indent="0" eaLnBrk="0" fontAlgn="base" hangingPunct="0">
              <a:spcBef>
                <a:spcPct val="0"/>
              </a:spcBef>
              <a:spcAft>
                <a:spcPct val="0"/>
              </a:spcAft>
              <a:buNone/>
            </a:pPr>
            <a:r>
              <a:rPr lang="en-US" sz="2800" dirty="0"/>
              <a:t>	d. Standard error • </a:t>
            </a:r>
          </a:p>
          <a:p>
            <a:pPr marL="0" indent="0" eaLnBrk="0" fontAlgn="base" hangingPunct="0">
              <a:spcBef>
                <a:spcPct val="0"/>
              </a:spcBef>
              <a:spcAft>
                <a:spcPct val="0"/>
              </a:spcAft>
              <a:buNone/>
            </a:pPr>
            <a:r>
              <a:rPr lang="en-US" sz="2800" dirty="0"/>
              <a:t>Can we adapt them for thinking about the way in which two variables might vary together?</a:t>
            </a:r>
            <a:endParaRPr lang="en-US" altLang="en-US" sz="2800" dirty="0">
              <a:solidFill>
                <a:srgbClr val="282828"/>
              </a:solidFill>
            </a:endParaRPr>
          </a:p>
        </p:txBody>
      </p:sp>
    </p:spTree>
    <p:extLst>
      <p:ext uri="{BB962C8B-B14F-4D97-AF65-F5344CB8AC3E}">
        <p14:creationId xmlns:p14="http://schemas.microsoft.com/office/powerpoint/2010/main" val="1043144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44A1AC4-4FE2-4286-946B-63B9494408B7}"/>
              </a:ext>
            </a:extLst>
          </p:cNvPr>
          <p:cNvSpPr txBox="1">
            <a:spLocks/>
          </p:cNvSpPr>
          <p:nvPr/>
        </p:nvSpPr>
        <p:spPr>
          <a:xfrm>
            <a:off x="457200" y="1295400"/>
            <a:ext cx="8229600" cy="5334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77500" lnSpcReduction="20000"/>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4400" b="1" dirty="0"/>
              <a:t>Covariance</a:t>
            </a:r>
            <a:endParaRPr lang="en-US" b="1" dirty="0"/>
          </a:p>
        </p:txBody>
      </p:sp>
      <p:sp>
        <p:nvSpPr>
          <p:cNvPr id="3" name="Rectangle 3">
            <a:extLst>
              <a:ext uri="{FF2B5EF4-FFF2-40B4-BE49-F238E27FC236}">
                <a16:creationId xmlns:a16="http://schemas.microsoft.com/office/drawing/2014/main" id="{DA59AEDF-C81A-427C-BB3C-BAE91FD56FC2}"/>
              </a:ext>
            </a:extLst>
          </p:cNvPr>
          <p:cNvSpPr txBox="1">
            <a:spLocks noChangeArrowheads="1"/>
          </p:cNvSpPr>
          <p:nvPr/>
        </p:nvSpPr>
        <p:spPr>
          <a:xfrm>
            <a:off x="467360" y="1844040"/>
            <a:ext cx="8270240" cy="4495795"/>
          </a:xfrm>
          <a:prstGeom prst="rect">
            <a:avLst/>
          </a:prstGeom>
        </p:spPr>
        <p:style>
          <a:lnRef idx="1">
            <a:schemeClr val="accent3"/>
          </a:lnRef>
          <a:fillRef idx="2">
            <a:schemeClr val="accent3"/>
          </a:fillRef>
          <a:effectRef idx="1">
            <a:schemeClr val="accent3"/>
          </a:effectRef>
          <a:fontRef idx="minor">
            <a:schemeClr val="dk1"/>
          </a:fontRef>
        </p:style>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eaLnBrk="0" fontAlgn="base" hangingPunct="0">
              <a:spcBef>
                <a:spcPct val="0"/>
              </a:spcBef>
              <a:spcAft>
                <a:spcPct val="0"/>
              </a:spcAft>
            </a:pPr>
            <a:r>
              <a:rPr lang="en-US" sz="2800" dirty="0">
                <a:solidFill>
                  <a:srgbClr val="202124"/>
                </a:solidFill>
                <a:latin typeface="arial" panose="020B0604020202020204" pitchFamily="34" charset="0"/>
              </a:rPr>
              <a:t>In mathematics and statistics, </a:t>
            </a:r>
            <a:r>
              <a:rPr lang="en-US" sz="2800" b="1" dirty="0">
                <a:solidFill>
                  <a:srgbClr val="202124"/>
                </a:solidFill>
                <a:latin typeface="arial" panose="020B0604020202020204" pitchFamily="34" charset="0"/>
              </a:rPr>
              <a:t>covariance</a:t>
            </a:r>
            <a:r>
              <a:rPr lang="en-US" sz="2800" dirty="0">
                <a:solidFill>
                  <a:srgbClr val="202124"/>
                </a:solidFill>
                <a:latin typeface="arial" panose="020B0604020202020204" pitchFamily="34" charset="0"/>
              </a:rPr>
              <a:t> is a measure of the relationship between two random variables</a:t>
            </a:r>
            <a:r>
              <a:rPr lang="en-US" sz="1600" b="0" i="0" dirty="0">
                <a:solidFill>
                  <a:srgbClr val="57595D"/>
                </a:solidFill>
                <a:effectLst/>
                <a:latin typeface="Open Sans" panose="020B0606030504020204" pitchFamily="34" charset="0"/>
              </a:rPr>
              <a:t>. (X, Y)</a:t>
            </a:r>
            <a:endParaRPr lang="en-US" sz="2800" b="1" i="0" dirty="0">
              <a:solidFill>
                <a:srgbClr val="202124"/>
              </a:solidFill>
              <a:effectLst/>
              <a:latin typeface="arial" panose="020B0604020202020204" pitchFamily="34" charset="0"/>
            </a:endParaRPr>
          </a:p>
          <a:p>
            <a:pPr algn="just" eaLnBrk="0" fontAlgn="base" hangingPunct="0">
              <a:spcBef>
                <a:spcPct val="0"/>
              </a:spcBef>
              <a:spcAft>
                <a:spcPct val="0"/>
              </a:spcAft>
            </a:pPr>
            <a:r>
              <a:rPr lang="en-US" sz="2800" b="0" i="0" dirty="0">
                <a:solidFill>
                  <a:srgbClr val="202124"/>
                </a:solidFill>
                <a:effectLst/>
                <a:latin typeface="arial" panose="020B0604020202020204" pitchFamily="34" charset="0"/>
              </a:rPr>
              <a:t>More precisely, covariance refers to </a:t>
            </a:r>
            <a:r>
              <a:rPr lang="en-US" sz="2800" b="1" i="0" dirty="0">
                <a:solidFill>
                  <a:srgbClr val="202124"/>
                </a:solidFill>
                <a:effectLst/>
                <a:latin typeface="arial" panose="020B0604020202020204" pitchFamily="34" charset="0"/>
              </a:rPr>
              <a:t>the measure of how two random variables in a data set will change together</a:t>
            </a:r>
            <a:r>
              <a:rPr lang="en-US" sz="2800" b="0" i="0" dirty="0">
                <a:solidFill>
                  <a:srgbClr val="202124"/>
                </a:solidFill>
                <a:effectLst/>
                <a:latin typeface="arial" panose="020B0604020202020204" pitchFamily="34" charset="0"/>
              </a:rPr>
              <a:t>. </a:t>
            </a:r>
          </a:p>
          <a:p>
            <a:pPr algn="l">
              <a:buFont typeface="Arial" panose="020B0604020202020204" pitchFamily="34" charset="0"/>
              <a:buChar char="•"/>
            </a:pPr>
            <a:r>
              <a:rPr lang="en-US" sz="2800" b="1" i="0" dirty="0">
                <a:solidFill>
                  <a:srgbClr val="57595D"/>
                </a:solidFill>
                <a:effectLst/>
                <a:latin typeface="Arial" panose="020B0604020202020204" pitchFamily="34" charset="0"/>
                <a:cs typeface="Arial" panose="020B0604020202020204" pitchFamily="34" charset="0"/>
              </a:rPr>
              <a:t>Positive covariance</a:t>
            </a:r>
            <a:r>
              <a:rPr lang="en-US" sz="2800" b="0" i="0" dirty="0">
                <a:solidFill>
                  <a:srgbClr val="57595D"/>
                </a:solidFill>
                <a:effectLst/>
                <a:latin typeface="Arial" panose="020B0604020202020204" pitchFamily="34" charset="0"/>
                <a:cs typeface="Arial" panose="020B0604020202020204" pitchFamily="34" charset="0"/>
              </a:rPr>
              <a:t>: Indicates that two variables tend to move in the same direction.</a:t>
            </a:r>
          </a:p>
          <a:p>
            <a:pPr algn="l">
              <a:buFont typeface="Arial" panose="020B0604020202020204" pitchFamily="34" charset="0"/>
              <a:buChar char="•"/>
            </a:pPr>
            <a:r>
              <a:rPr lang="en-US" sz="2800" b="1" i="0" dirty="0">
                <a:solidFill>
                  <a:srgbClr val="57595D"/>
                </a:solidFill>
                <a:effectLst/>
                <a:latin typeface="Arial" panose="020B0604020202020204" pitchFamily="34" charset="0"/>
                <a:cs typeface="Arial" panose="020B0604020202020204" pitchFamily="34" charset="0"/>
              </a:rPr>
              <a:t>Negative covariance</a:t>
            </a:r>
            <a:r>
              <a:rPr lang="en-US" sz="2800" b="0" i="0" dirty="0">
                <a:solidFill>
                  <a:srgbClr val="57595D"/>
                </a:solidFill>
                <a:effectLst/>
                <a:latin typeface="Arial" panose="020B0604020202020204" pitchFamily="34" charset="0"/>
                <a:cs typeface="Arial" panose="020B0604020202020204" pitchFamily="34" charset="0"/>
              </a:rPr>
              <a:t>: Reveals that two variables tend to move in inverse directions.</a:t>
            </a:r>
          </a:p>
          <a:p>
            <a:pPr algn="just" eaLnBrk="0" fontAlgn="base" hangingPunct="0">
              <a:spcBef>
                <a:spcPct val="0"/>
              </a:spcBef>
              <a:spcAft>
                <a:spcPct val="0"/>
              </a:spcAft>
            </a:pPr>
            <a:endParaRPr lang="en-US" altLang="en-US" sz="4400" dirty="0">
              <a:solidFill>
                <a:srgbClr val="282828"/>
              </a:solidFill>
            </a:endParaRPr>
          </a:p>
        </p:txBody>
      </p:sp>
    </p:spTree>
    <p:extLst>
      <p:ext uri="{BB962C8B-B14F-4D97-AF65-F5344CB8AC3E}">
        <p14:creationId xmlns:p14="http://schemas.microsoft.com/office/powerpoint/2010/main" val="38518121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variance Formula (Population)">
            <a:extLst>
              <a:ext uri="{FF2B5EF4-FFF2-40B4-BE49-F238E27FC236}">
                <a16:creationId xmlns:a16="http://schemas.microsoft.com/office/drawing/2014/main" id="{FAC0440B-D0B4-476D-A2A1-5F101951F1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9787" y="2356435"/>
            <a:ext cx="4791075" cy="10287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E206FF4-C094-4E20-9902-3476A0E542E5}"/>
              </a:ext>
            </a:extLst>
          </p:cNvPr>
          <p:cNvSpPr txBox="1"/>
          <p:nvPr/>
        </p:nvSpPr>
        <p:spPr>
          <a:xfrm>
            <a:off x="685800" y="1308338"/>
            <a:ext cx="7543800" cy="1200329"/>
          </a:xfrm>
          <a:prstGeom prst="rect">
            <a:avLst/>
          </a:prstGeom>
          <a:noFill/>
        </p:spPr>
        <p:txBody>
          <a:bodyPr wrap="square">
            <a:spAutoFit/>
          </a:bodyPr>
          <a:lstStyle/>
          <a:p>
            <a:r>
              <a:rPr lang="en-US" sz="2400" b="0" i="0" dirty="0">
                <a:solidFill>
                  <a:srgbClr val="57595D"/>
                </a:solidFill>
                <a:effectLst/>
                <a:latin typeface="Arial" panose="020B0604020202020204" pitchFamily="34" charset="0"/>
                <a:cs typeface="Arial" panose="020B0604020202020204" pitchFamily="34" charset="0"/>
              </a:rPr>
              <a:t>The covariance between two random variables X and Y can be calculated using the following </a:t>
            </a:r>
            <a:r>
              <a:rPr lang="en-US" sz="2400" b="1" i="0" dirty="0">
                <a:solidFill>
                  <a:srgbClr val="57595D"/>
                </a:solidFill>
                <a:effectLst/>
                <a:latin typeface="Arial" panose="020B0604020202020204" pitchFamily="34" charset="0"/>
                <a:cs typeface="Arial" panose="020B0604020202020204" pitchFamily="34" charset="0"/>
              </a:rPr>
              <a:t>formula</a:t>
            </a:r>
            <a:r>
              <a:rPr lang="en-US" sz="2400" b="0" i="0" dirty="0">
                <a:solidFill>
                  <a:srgbClr val="57595D"/>
                </a:solidFill>
                <a:effectLst/>
                <a:latin typeface="Arial" panose="020B0604020202020204" pitchFamily="34" charset="0"/>
                <a:cs typeface="Arial" panose="020B0604020202020204" pitchFamily="34" charset="0"/>
              </a:rPr>
              <a:t> (for </a:t>
            </a:r>
            <a:r>
              <a:rPr lang="en-US" sz="2400" b="1" i="0" dirty="0">
                <a:solidFill>
                  <a:srgbClr val="57595D"/>
                </a:solidFill>
                <a:effectLst/>
                <a:latin typeface="Arial" panose="020B0604020202020204" pitchFamily="34" charset="0"/>
                <a:cs typeface="Arial" panose="020B0604020202020204" pitchFamily="34" charset="0"/>
              </a:rPr>
              <a:t>population</a:t>
            </a:r>
            <a:r>
              <a:rPr lang="en-US" sz="2400" b="0" i="0" dirty="0">
                <a:solidFill>
                  <a:srgbClr val="57595D"/>
                </a:solidFill>
                <a:effectLst/>
                <a:latin typeface="Arial" panose="020B0604020202020204" pitchFamily="34" charset="0"/>
                <a:cs typeface="Arial" panose="020B0604020202020204" pitchFamily="34" charset="0"/>
              </a:rPr>
              <a:t>):</a:t>
            </a:r>
            <a:endParaRPr lang="en-IN" sz="24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8FC023B-3CAA-4629-8963-A1556D5707C3}"/>
              </a:ext>
            </a:extLst>
          </p:cNvPr>
          <p:cNvSpPr txBox="1"/>
          <p:nvPr/>
        </p:nvSpPr>
        <p:spPr>
          <a:xfrm>
            <a:off x="762000" y="3227544"/>
            <a:ext cx="7391400" cy="830997"/>
          </a:xfrm>
          <a:prstGeom prst="rect">
            <a:avLst/>
          </a:prstGeom>
          <a:noFill/>
        </p:spPr>
        <p:txBody>
          <a:bodyPr wrap="square">
            <a:spAutoFit/>
          </a:bodyPr>
          <a:lstStyle/>
          <a:p>
            <a:r>
              <a:rPr lang="en-US" sz="2400" dirty="0">
                <a:solidFill>
                  <a:srgbClr val="57595D"/>
                </a:solidFill>
                <a:latin typeface="Arial" panose="020B0604020202020204" pitchFamily="34" charset="0"/>
                <a:cs typeface="Arial" panose="020B0604020202020204" pitchFamily="34" charset="0"/>
              </a:rPr>
              <a:t>For a </a:t>
            </a:r>
            <a:r>
              <a:rPr lang="en-US" sz="2400" b="1" dirty="0">
                <a:solidFill>
                  <a:srgbClr val="57595D"/>
                </a:solidFill>
                <a:latin typeface="Arial" panose="020B0604020202020204" pitchFamily="34" charset="0"/>
                <a:cs typeface="Arial" panose="020B0604020202020204" pitchFamily="34" charset="0"/>
              </a:rPr>
              <a:t>sample </a:t>
            </a:r>
            <a:r>
              <a:rPr lang="en-US" sz="2400" dirty="0">
                <a:solidFill>
                  <a:srgbClr val="57595D"/>
                </a:solidFill>
                <a:latin typeface="Arial" panose="020B0604020202020204" pitchFamily="34" charset="0"/>
                <a:cs typeface="Arial" panose="020B0604020202020204" pitchFamily="34" charset="0"/>
              </a:rPr>
              <a:t>covariance, the formula is slightly adjusted:</a:t>
            </a:r>
            <a:endParaRPr lang="en-IN" sz="2400" dirty="0">
              <a:solidFill>
                <a:srgbClr val="57595D"/>
              </a:solidFill>
              <a:latin typeface="Arial" panose="020B0604020202020204" pitchFamily="34" charset="0"/>
              <a:cs typeface="Arial" panose="020B0604020202020204" pitchFamily="34" charset="0"/>
            </a:endParaRPr>
          </a:p>
        </p:txBody>
      </p:sp>
      <p:pic>
        <p:nvPicPr>
          <p:cNvPr id="1028" name="Picture 4" descr="Covariance Formula (Sample)">
            <a:extLst>
              <a:ext uri="{FF2B5EF4-FFF2-40B4-BE49-F238E27FC236}">
                <a16:creationId xmlns:a16="http://schemas.microsoft.com/office/drawing/2014/main" id="{04AA70BD-B36F-4BFF-B42F-D54B910BA8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9787" y="3793819"/>
            <a:ext cx="4838700" cy="9715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941E028-47A8-4748-9B89-2E5BB80E142C}"/>
              </a:ext>
            </a:extLst>
          </p:cNvPr>
          <p:cNvSpPr txBox="1"/>
          <p:nvPr/>
        </p:nvSpPr>
        <p:spPr>
          <a:xfrm>
            <a:off x="1752600" y="4765369"/>
            <a:ext cx="5410200" cy="1938992"/>
          </a:xfrm>
          <a:prstGeom prst="rect">
            <a:avLst/>
          </a:prstGeom>
          <a:noFill/>
        </p:spPr>
        <p:txBody>
          <a:bodyPr wrap="square">
            <a:spAutoFit/>
          </a:bodyPr>
          <a:lstStyle/>
          <a:p>
            <a:pPr algn="l"/>
            <a:r>
              <a:rPr lang="en-US" sz="2000" b="0" i="0" dirty="0">
                <a:solidFill>
                  <a:srgbClr val="57595D"/>
                </a:solidFill>
                <a:effectLst/>
                <a:latin typeface="Open Sans" panose="020B0606030504020204" pitchFamily="34" charset="0"/>
              </a:rPr>
              <a:t>Where:</a:t>
            </a:r>
          </a:p>
          <a:p>
            <a:pPr algn="l">
              <a:buFont typeface="Arial" panose="020B0604020202020204" pitchFamily="34" charset="0"/>
              <a:buChar char="•"/>
            </a:pPr>
            <a:r>
              <a:rPr lang="en-US" sz="2000" b="1" i="0" dirty="0">
                <a:solidFill>
                  <a:srgbClr val="57595D"/>
                </a:solidFill>
                <a:effectLst/>
                <a:latin typeface="Open Sans" panose="020B0606030504020204" pitchFamily="34" charset="0"/>
              </a:rPr>
              <a:t>X</a:t>
            </a:r>
            <a:r>
              <a:rPr lang="en-US" sz="2000" b="1" i="0" baseline="-25000" dirty="0">
                <a:solidFill>
                  <a:srgbClr val="57595D"/>
                </a:solidFill>
                <a:effectLst/>
                <a:latin typeface="Open Sans" panose="020B0606030504020204" pitchFamily="34" charset="0"/>
              </a:rPr>
              <a:t>i </a:t>
            </a:r>
            <a:r>
              <a:rPr lang="en-US" sz="2000" b="0" i="0" dirty="0">
                <a:solidFill>
                  <a:srgbClr val="57595D"/>
                </a:solidFill>
                <a:effectLst/>
                <a:latin typeface="Open Sans" panose="020B0606030504020204" pitchFamily="34" charset="0"/>
              </a:rPr>
              <a:t>– the values of the X-variable</a:t>
            </a:r>
          </a:p>
          <a:p>
            <a:pPr algn="l">
              <a:buFont typeface="Arial" panose="020B0604020202020204" pitchFamily="34" charset="0"/>
              <a:buChar char="•"/>
            </a:pPr>
            <a:r>
              <a:rPr lang="en-US" sz="2000" b="1" i="0" dirty="0" err="1">
                <a:solidFill>
                  <a:srgbClr val="57595D"/>
                </a:solidFill>
                <a:effectLst/>
                <a:latin typeface="Open Sans" panose="020B0606030504020204" pitchFamily="34" charset="0"/>
              </a:rPr>
              <a:t>Y</a:t>
            </a:r>
            <a:r>
              <a:rPr lang="en-US" sz="2000" b="1" i="0" baseline="-25000" dirty="0" err="1">
                <a:solidFill>
                  <a:srgbClr val="57595D"/>
                </a:solidFill>
                <a:effectLst/>
                <a:latin typeface="Open Sans" panose="020B0606030504020204" pitchFamily="34" charset="0"/>
              </a:rPr>
              <a:t>j</a:t>
            </a:r>
            <a:r>
              <a:rPr lang="en-US" sz="2000" b="0" i="0" baseline="-25000" dirty="0">
                <a:solidFill>
                  <a:srgbClr val="57595D"/>
                </a:solidFill>
                <a:effectLst/>
                <a:latin typeface="Open Sans" panose="020B0606030504020204" pitchFamily="34" charset="0"/>
              </a:rPr>
              <a:t> </a:t>
            </a:r>
            <a:r>
              <a:rPr lang="en-US" sz="2000" b="0" i="0" dirty="0">
                <a:solidFill>
                  <a:srgbClr val="57595D"/>
                </a:solidFill>
                <a:effectLst/>
                <a:latin typeface="Open Sans" panose="020B0606030504020204" pitchFamily="34" charset="0"/>
              </a:rPr>
              <a:t>– the values of the Y-variable</a:t>
            </a:r>
          </a:p>
          <a:p>
            <a:pPr algn="l">
              <a:buFont typeface="Arial" panose="020B0604020202020204" pitchFamily="34" charset="0"/>
              <a:buChar char="•"/>
            </a:pPr>
            <a:r>
              <a:rPr lang="en-US" sz="2000" b="1" i="0" dirty="0">
                <a:solidFill>
                  <a:srgbClr val="57595D"/>
                </a:solidFill>
                <a:effectLst/>
                <a:latin typeface="Open Sans" panose="020B0606030504020204" pitchFamily="34" charset="0"/>
              </a:rPr>
              <a:t>X̄ </a:t>
            </a:r>
            <a:r>
              <a:rPr lang="en-US" sz="2000" b="0" i="0" dirty="0">
                <a:solidFill>
                  <a:srgbClr val="57595D"/>
                </a:solidFill>
                <a:effectLst/>
                <a:latin typeface="Open Sans" panose="020B0606030504020204" pitchFamily="34" charset="0"/>
              </a:rPr>
              <a:t>– the mean (average) of the X-variable</a:t>
            </a:r>
          </a:p>
          <a:p>
            <a:pPr algn="l">
              <a:buFont typeface="Arial" panose="020B0604020202020204" pitchFamily="34" charset="0"/>
              <a:buChar char="•"/>
            </a:pPr>
            <a:r>
              <a:rPr lang="en-US" sz="2000" b="1" i="0" dirty="0">
                <a:solidFill>
                  <a:srgbClr val="57595D"/>
                </a:solidFill>
                <a:effectLst/>
                <a:latin typeface="Open Sans" panose="020B0606030504020204" pitchFamily="34" charset="0"/>
              </a:rPr>
              <a:t>Ȳ</a:t>
            </a:r>
            <a:r>
              <a:rPr lang="en-US" sz="2000" b="0" i="0" dirty="0">
                <a:solidFill>
                  <a:srgbClr val="57595D"/>
                </a:solidFill>
                <a:effectLst/>
                <a:latin typeface="Open Sans" panose="020B0606030504020204" pitchFamily="34" charset="0"/>
              </a:rPr>
              <a:t> – the mean (average) of the Y-variable</a:t>
            </a:r>
          </a:p>
          <a:p>
            <a:pPr algn="l">
              <a:buFont typeface="Arial" panose="020B0604020202020204" pitchFamily="34" charset="0"/>
              <a:buChar char="•"/>
            </a:pPr>
            <a:r>
              <a:rPr lang="en-US" sz="2000" b="1" i="0" dirty="0">
                <a:solidFill>
                  <a:srgbClr val="57595D"/>
                </a:solidFill>
                <a:effectLst/>
                <a:latin typeface="Open Sans" panose="020B0606030504020204" pitchFamily="34" charset="0"/>
              </a:rPr>
              <a:t>n</a:t>
            </a:r>
            <a:r>
              <a:rPr lang="en-US" sz="2000" b="0" i="0" dirty="0">
                <a:solidFill>
                  <a:srgbClr val="57595D"/>
                </a:solidFill>
                <a:effectLst/>
                <a:latin typeface="Open Sans" panose="020B0606030504020204" pitchFamily="34" charset="0"/>
              </a:rPr>
              <a:t> – the number of data points</a:t>
            </a:r>
          </a:p>
        </p:txBody>
      </p:sp>
    </p:spTree>
    <p:extLst>
      <p:ext uri="{BB962C8B-B14F-4D97-AF65-F5344CB8AC3E}">
        <p14:creationId xmlns:p14="http://schemas.microsoft.com/office/powerpoint/2010/main" val="17778984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C730B9D2-AD7A-4530-B59F-3AD657D4B808}"/>
              </a:ext>
            </a:extLst>
          </p:cNvPr>
          <p:cNvSpPr txBox="1">
            <a:spLocks/>
          </p:cNvSpPr>
          <p:nvPr/>
        </p:nvSpPr>
        <p:spPr>
          <a:xfrm>
            <a:off x="391160" y="1219200"/>
            <a:ext cx="8229600" cy="5334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92500" lnSpcReduction="10000"/>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3200" b="1" dirty="0"/>
              <a:t>Covariance Example</a:t>
            </a:r>
          </a:p>
        </p:txBody>
      </p:sp>
      <p:sp>
        <p:nvSpPr>
          <p:cNvPr id="3" name="Rectangle 3">
            <a:extLst>
              <a:ext uri="{FF2B5EF4-FFF2-40B4-BE49-F238E27FC236}">
                <a16:creationId xmlns:a16="http://schemas.microsoft.com/office/drawing/2014/main" id="{53C71D11-2A4A-4DA7-A9B3-D03DC26811BF}"/>
              </a:ext>
            </a:extLst>
          </p:cNvPr>
          <p:cNvSpPr txBox="1">
            <a:spLocks noChangeArrowheads="1"/>
          </p:cNvSpPr>
          <p:nvPr/>
        </p:nvSpPr>
        <p:spPr>
          <a:xfrm>
            <a:off x="447040" y="1828800"/>
            <a:ext cx="8270240" cy="4724400"/>
          </a:xfrm>
          <a:prstGeom prst="rect">
            <a:avLst/>
          </a:prstGeom>
        </p:spPr>
        <p:style>
          <a:lnRef idx="1">
            <a:schemeClr val="accent3"/>
          </a:lnRef>
          <a:fillRef idx="2">
            <a:schemeClr val="accent3"/>
          </a:fillRef>
          <a:effectRef idx="1">
            <a:schemeClr val="accent3"/>
          </a:effectRef>
          <a:fontRef idx="minor">
            <a:schemeClr val="dk1"/>
          </a:fontRef>
        </p:style>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fontAlgn="base">
              <a:buNone/>
            </a:pPr>
            <a:r>
              <a:rPr lang="en-US" sz="2400" b="1" i="0" dirty="0">
                <a:solidFill>
                  <a:srgbClr val="333333"/>
                </a:solidFill>
                <a:effectLst/>
                <a:latin typeface="Untitled Sans"/>
              </a:rPr>
              <a:t>Example 1:</a:t>
            </a:r>
            <a:r>
              <a:rPr lang="en-US" sz="2400" b="0" i="0" dirty="0">
                <a:solidFill>
                  <a:srgbClr val="333333"/>
                </a:solidFill>
                <a:effectLst/>
                <a:latin typeface="Untitled Sans"/>
              </a:rPr>
              <a:t> Find covariance for following data set (Two Variables X and Y)</a:t>
            </a:r>
          </a:p>
          <a:p>
            <a:pPr marL="0" indent="0" algn="l" fontAlgn="base">
              <a:buNone/>
            </a:pPr>
            <a:r>
              <a:rPr lang="en-US" sz="2400" dirty="0">
                <a:solidFill>
                  <a:srgbClr val="333333"/>
                </a:solidFill>
                <a:latin typeface="Untitled Sans"/>
              </a:rPr>
              <a:t>                          </a:t>
            </a:r>
            <a:r>
              <a:rPr lang="en-US" sz="2400" b="0" i="0" dirty="0">
                <a:solidFill>
                  <a:srgbClr val="333333"/>
                </a:solidFill>
                <a:effectLst/>
                <a:latin typeface="Untitled Sans"/>
              </a:rPr>
              <a:t> X = {2,5,6,8,9}, Y = {4,3,7,5,6}</a:t>
            </a:r>
          </a:p>
          <a:p>
            <a:pPr marL="0" indent="0" algn="l" fontAlgn="base">
              <a:buNone/>
            </a:pPr>
            <a:r>
              <a:rPr lang="en-US" sz="2400" b="1" i="0" dirty="0">
                <a:solidFill>
                  <a:srgbClr val="333333"/>
                </a:solidFill>
                <a:effectLst/>
                <a:latin typeface="Untitled Sans"/>
              </a:rPr>
              <a:t>Solution:</a:t>
            </a:r>
            <a:endParaRPr lang="en-US" sz="2400" b="0" i="0" dirty="0">
              <a:solidFill>
                <a:srgbClr val="333333"/>
              </a:solidFill>
              <a:effectLst/>
              <a:latin typeface="Untitled Sans"/>
            </a:endParaRPr>
          </a:p>
          <a:p>
            <a:pPr algn="l" fontAlgn="base"/>
            <a:r>
              <a:rPr lang="en-US" sz="2400" b="0" i="0" dirty="0">
                <a:solidFill>
                  <a:srgbClr val="333333"/>
                </a:solidFill>
                <a:effectLst/>
                <a:latin typeface="Untitled Sans"/>
              </a:rPr>
              <a:t>Given data sets X = {2,5,6,8,9}, Y = {4,3,7,5,6} and N = 5</a:t>
            </a:r>
          </a:p>
          <a:p>
            <a:pPr algn="l" fontAlgn="base"/>
            <a:r>
              <a:rPr lang="en-US" sz="2400" b="1" i="0" dirty="0">
                <a:solidFill>
                  <a:srgbClr val="333333"/>
                </a:solidFill>
                <a:effectLst/>
                <a:latin typeface="Untitled Sans"/>
              </a:rPr>
              <a:t>Mean(X)</a:t>
            </a:r>
            <a:r>
              <a:rPr lang="en-US" sz="2400" b="0" i="0" dirty="0">
                <a:solidFill>
                  <a:srgbClr val="333333"/>
                </a:solidFill>
                <a:effectLst/>
                <a:latin typeface="Untitled Sans"/>
              </a:rPr>
              <a:t> = (2 + 5 + 6 + 8 + 9) / 5  = 30 / 5 = </a:t>
            </a:r>
            <a:r>
              <a:rPr lang="en-US" sz="2400" b="1" i="0" dirty="0">
                <a:solidFill>
                  <a:srgbClr val="333333"/>
                </a:solidFill>
                <a:effectLst/>
                <a:latin typeface="Untitled Sans"/>
              </a:rPr>
              <a:t>6</a:t>
            </a:r>
          </a:p>
          <a:p>
            <a:pPr algn="l" fontAlgn="base"/>
            <a:r>
              <a:rPr lang="en-US" sz="2400" b="1" i="0" dirty="0">
                <a:solidFill>
                  <a:srgbClr val="333333"/>
                </a:solidFill>
                <a:effectLst/>
                <a:latin typeface="Untitled Sans"/>
              </a:rPr>
              <a:t>Mean(Y)</a:t>
            </a:r>
            <a:r>
              <a:rPr lang="en-US" sz="2400" b="0" i="0" dirty="0">
                <a:solidFill>
                  <a:srgbClr val="333333"/>
                </a:solidFill>
                <a:effectLst/>
                <a:latin typeface="Untitled Sans"/>
              </a:rPr>
              <a:t> = (4 + 3 +7 + 5 + 6) / 5 = 25 / 5 = </a:t>
            </a:r>
            <a:r>
              <a:rPr lang="en-US" sz="2400" b="1" i="0" dirty="0">
                <a:solidFill>
                  <a:srgbClr val="333333"/>
                </a:solidFill>
                <a:effectLst/>
                <a:latin typeface="Untitled Sans"/>
              </a:rPr>
              <a:t>5</a:t>
            </a:r>
          </a:p>
          <a:p>
            <a:pPr marL="0" indent="0" algn="l" fontAlgn="base">
              <a:buNone/>
            </a:pPr>
            <a:r>
              <a:rPr lang="en-IN" sz="2400" b="1" i="0" dirty="0">
                <a:solidFill>
                  <a:srgbClr val="333333"/>
                </a:solidFill>
                <a:effectLst/>
                <a:latin typeface="Untitled Sans"/>
              </a:rPr>
              <a:t>Sample covariance </a:t>
            </a:r>
            <a:r>
              <a:rPr lang="en-IN" sz="2400" b="1" i="0" dirty="0" err="1">
                <a:solidFill>
                  <a:srgbClr val="333333"/>
                </a:solidFill>
                <a:effectLst/>
                <a:latin typeface="Untitled Sans"/>
              </a:rPr>
              <a:t>Cov</a:t>
            </a:r>
            <a:r>
              <a:rPr lang="en-IN" sz="2400" b="1" i="0" dirty="0">
                <a:solidFill>
                  <a:srgbClr val="333333"/>
                </a:solidFill>
                <a:effectLst/>
                <a:latin typeface="Untitled Sans"/>
              </a:rPr>
              <a:t>(X,Y) = ∑(X</a:t>
            </a:r>
            <a:r>
              <a:rPr lang="en-IN" sz="2400" b="1" i="0" baseline="-25000" dirty="0">
                <a:solidFill>
                  <a:srgbClr val="333333"/>
                </a:solidFill>
                <a:effectLst/>
                <a:latin typeface="Untitled Sans"/>
              </a:rPr>
              <a:t>i</a:t>
            </a:r>
            <a:r>
              <a:rPr lang="en-IN" sz="2400" b="1" i="0" dirty="0">
                <a:solidFill>
                  <a:srgbClr val="333333"/>
                </a:solidFill>
                <a:effectLst/>
                <a:latin typeface="Untitled Sans"/>
              </a:rPr>
              <a:t> - X ) × (Y</a:t>
            </a:r>
            <a:r>
              <a:rPr lang="en-IN" sz="2400" b="1" i="0" baseline="-25000" dirty="0">
                <a:solidFill>
                  <a:srgbClr val="333333"/>
                </a:solidFill>
                <a:effectLst/>
                <a:latin typeface="Untitled Sans"/>
              </a:rPr>
              <a:t>i</a:t>
            </a:r>
            <a:r>
              <a:rPr lang="en-IN" sz="2400" b="1" i="0" dirty="0">
                <a:solidFill>
                  <a:srgbClr val="333333"/>
                </a:solidFill>
                <a:effectLst/>
                <a:latin typeface="Untitled Sans"/>
              </a:rPr>
              <a:t> - Y)/ (N - 1)</a:t>
            </a:r>
          </a:p>
          <a:p>
            <a:pPr marL="0" indent="0" algn="l" fontAlgn="base">
              <a:buNone/>
            </a:pPr>
            <a:r>
              <a:rPr lang="en-IN" sz="2400" b="0" i="0" dirty="0">
                <a:solidFill>
                  <a:srgbClr val="333333"/>
                </a:solidFill>
                <a:effectLst/>
                <a:latin typeface="Untitled Sans"/>
              </a:rPr>
              <a:t>  = [(2 - 6)(4 - 5) + (5 - 6)(3 - 5) + (6 - 6)(7 - 5) + (8 - 6)(5 - 5) + </a:t>
            </a:r>
          </a:p>
          <a:p>
            <a:pPr marL="0" indent="0" algn="l" fontAlgn="base">
              <a:buNone/>
            </a:pPr>
            <a:r>
              <a:rPr lang="en-IN" sz="2400" dirty="0">
                <a:solidFill>
                  <a:srgbClr val="333333"/>
                </a:solidFill>
                <a:latin typeface="Untitled Sans"/>
              </a:rPr>
              <a:t>        </a:t>
            </a:r>
            <a:r>
              <a:rPr lang="en-IN" sz="2400" b="0" i="0" dirty="0">
                <a:solidFill>
                  <a:srgbClr val="333333"/>
                </a:solidFill>
                <a:effectLst/>
                <a:latin typeface="Untitled Sans"/>
              </a:rPr>
              <a:t>(9 - 6)(6 - 5)] / 5 - 1</a:t>
            </a:r>
          </a:p>
          <a:p>
            <a:pPr marL="0" indent="0" algn="l" fontAlgn="base">
              <a:buNone/>
            </a:pPr>
            <a:r>
              <a:rPr lang="en-IN" sz="2400" b="0" i="0" dirty="0">
                <a:solidFill>
                  <a:srgbClr val="333333"/>
                </a:solidFill>
                <a:effectLst/>
                <a:latin typeface="Untitled Sans"/>
              </a:rPr>
              <a:t>   = 4 + 2 + 0 + 0 + 3 / 4  = 9 / 4   = </a:t>
            </a:r>
            <a:r>
              <a:rPr lang="en-IN" sz="2400" b="1" i="0" dirty="0">
                <a:solidFill>
                  <a:srgbClr val="333333"/>
                </a:solidFill>
                <a:effectLst/>
                <a:latin typeface="Untitled Sans"/>
              </a:rPr>
              <a:t>2.25</a:t>
            </a:r>
            <a:endParaRPr lang="en-IN" sz="1400" b="1" i="0" dirty="0">
              <a:solidFill>
                <a:srgbClr val="333333"/>
              </a:solidFill>
              <a:effectLst/>
              <a:latin typeface="Untitled Sans"/>
            </a:endParaRPr>
          </a:p>
          <a:p>
            <a:pPr algn="l" fontAlgn="base"/>
            <a:endParaRPr lang="en-US" sz="2400" b="0" i="0" dirty="0">
              <a:solidFill>
                <a:srgbClr val="333333"/>
              </a:solidFill>
              <a:effectLst/>
              <a:latin typeface="Untitled Sans"/>
            </a:endParaRPr>
          </a:p>
          <a:p>
            <a:pPr eaLnBrk="0" fontAlgn="base" hangingPunct="0">
              <a:spcBef>
                <a:spcPct val="0"/>
              </a:spcBef>
              <a:spcAft>
                <a:spcPct val="0"/>
              </a:spcAft>
            </a:pPr>
            <a:endParaRPr lang="en-US" altLang="en-US" sz="6000" dirty="0">
              <a:solidFill>
                <a:srgbClr val="282828"/>
              </a:solidFill>
            </a:endParaRPr>
          </a:p>
        </p:txBody>
      </p:sp>
      <p:cxnSp>
        <p:nvCxnSpPr>
          <p:cNvPr id="4" name="Straight Connector 3">
            <a:extLst>
              <a:ext uri="{FF2B5EF4-FFF2-40B4-BE49-F238E27FC236}">
                <a16:creationId xmlns:a16="http://schemas.microsoft.com/office/drawing/2014/main" id="{93F28D36-7A55-4120-9071-949BB49A321B}"/>
              </a:ext>
            </a:extLst>
          </p:cNvPr>
          <p:cNvCxnSpPr/>
          <p:nvPr/>
        </p:nvCxnSpPr>
        <p:spPr>
          <a:xfrm>
            <a:off x="4953000" y="4643120"/>
            <a:ext cx="3048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9F2B1E30-83F0-4976-A363-F0FEE51DFB15}"/>
              </a:ext>
            </a:extLst>
          </p:cNvPr>
          <p:cNvCxnSpPr/>
          <p:nvPr/>
        </p:nvCxnSpPr>
        <p:spPr>
          <a:xfrm>
            <a:off x="6096000" y="4632960"/>
            <a:ext cx="304800" cy="0"/>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75651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1C697A77-896E-47C0-9868-200D3FB00302}"/>
              </a:ext>
            </a:extLst>
          </p:cNvPr>
          <p:cNvSpPr txBox="1">
            <a:spLocks noChangeArrowheads="1"/>
          </p:cNvSpPr>
          <p:nvPr/>
        </p:nvSpPr>
        <p:spPr>
          <a:xfrm>
            <a:off x="436880" y="1351279"/>
            <a:ext cx="8270240" cy="5029200"/>
          </a:xfrm>
          <a:prstGeom prst="rect">
            <a:avLst/>
          </a:prstGeom>
        </p:spPr>
        <p:style>
          <a:lnRef idx="1">
            <a:schemeClr val="accent3"/>
          </a:lnRef>
          <a:fillRef idx="2">
            <a:schemeClr val="accent3"/>
          </a:fillRef>
          <a:effectRef idx="1">
            <a:schemeClr val="accent3"/>
          </a:effectRef>
          <a:fontRef idx="minor">
            <a:schemeClr val="dk1"/>
          </a:fontRef>
        </p:style>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0" fontAlgn="base" hangingPunct="0">
              <a:spcBef>
                <a:spcPct val="0"/>
              </a:spcBef>
              <a:spcAft>
                <a:spcPct val="0"/>
              </a:spcAft>
              <a:buNone/>
            </a:pPr>
            <a:r>
              <a:rPr lang="en-IN" sz="2400" b="1" i="0" dirty="0">
                <a:solidFill>
                  <a:srgbClr val="333333"/>
                </a:solidFill>
                <a:effectLst/>
                <a:latin typeface="Untitled Sans"/>
              </a:rPr>
              <a:t>Population covariance </a:t>
            </a:r>
            <a:r>
              <a:rPr lang="en-IN" sz="2400" b="1" i="0" dirty="0" err="1">
                <a:solidFill>
                  <a:srgbClr val="333333"/>
                </a:solidFill>
                <a:effectLst/>
                <a:latin typeface="Untitled Sans"/>
              </a:rPr>
              <a:t>Cov</a:t>
            </a:r>
            <a:r>
              <a:rPr lang="en-IN" sz="2400" b="1" i="0" dirty="0">
                <a:solidFill>
                  <a:srgbClr val="333333"/>
                </a:solidFill>
                <a:effectLst/>
                <a:latin typeface="Untitled Sans"/>
              </a:rPr>
              <a:t>(X,Y) = ∑(X</a:t>
            </a:r>
            <a:r>
              <a:rPr lang="en-IN" sz="2400" b="1" i="0" baseline="-25000" dirty="0">
                <a:solidFill>
                  <a:srgbClr val="333333"/>
                </a:solidFill>
                <a:effectLst/>
                <a:latin typeface="Untitled Sans"/>
              </a:rPr>
              <a:t>i</a:t>
            </a:r>
            <a:r>
              <a:rPr lang="en-IN" sz="2400" b="1" i="0" dirty="0">
                <a:solidFill>
                  <a:srgbClr val="333333"/>
                </a:solidFill>
                <a:effectLst/>
                <a:latin typeface="Untitled Sans"/>
              </a:rPr>
              <a:t> - X ) × (Y</a:t>
            </a:r>
            <a:r>
              <a:rPr lang="en-IN" sz="2400" b="1" i="0" baseline="-25000" dirty="0">
                <a:solidFill>
                  <a:srgbClr val="333333"/>
                </a:solidFill>
                <a:effectLst/>
                <a:latin typeface="Untitled Sans"/>
              </a:rPr>
              <a:t>i</a:t>
            </a:r>
            <a:r>
              <a:rPr lang="en-IN" sz="2400" b="1" i="0" dirty="0">
                <a:solidFill>
                  <a:srgbClr val="333333"/>
                </a:solidFill>
                <a:effectLst/>
                <a:latin typeface="Untitled Sans"/>
              </a:rPr>
              <a:t> - Y)/ (N)</a:t>
            </a:r>
          </a:p>
          <a:p>
            <a:pPr marL="0" indent="0" algn="l" fontAlgn="base">
              <a:buNone/>
            </a:pPr>
            <a:r>
              <a:rPr lang="en-US" sz="3600" b="0" i="0" dirty="0">
                <a:solidFill>
                  <a:srgbClr val="333333"/>
                </a:solidFill>
                <a:effectLst/>
                <a:latin typeface="Untitled Sans"/>
              </a:rPr>
              <a:t> = [(2 - 6)(4 - 5) + (5 - 6)(3 - 5) + (6 - 6)(7 - 5) + (8 - 6)(5 - 5) + (9 - 6)(6 - 5)] / 5</a:t>
            </a:r>
          </a:p>
          <a:p>
            <a:pPr marL="0" indent="0" algn="l" fontAlgn="base">
              <a:buNone/>
            </a:pPr>
            <a:r>
              <a:rPr lang="en-US" sz="3600" b="0" i="0" dirty="0">
                <a:solidFill>
                  <a:srgbClr val="333333"/>
                </a:solidFill>
                <a:effectLst/>
                <a:latin typeface="Untitled Sans"/>
              </a:rPr>
              <a:t> = 4 + 2 + 0 + 0 + 3 /5 </a:t>
            </a:r>
          </a:p>
          <a:p>
            <a:pPr marL="0" indent="0" algn="l" fontAlgn="base">
              <a:buNone/>
            </a:pPr>
            <a:r>
              <a:rPr lang="en-US" sz="3600" b="0" i="0" dirty="0">
                <a:solidFill>
                  <a:srgbClr val="333333"/>
                </a:solidFill>
                <a:effectLst/>
                <a:latin typeface="Untitled Sans"/>
              </a:rPr>
              <a:t> = 9 / 5</a:t>
            </a:r>
          </a:p>
          <a:p>
            <a:pPr marL="0" indent="0" algn="l" fontAlgn="base">
              <a:buNone/>
            </a:pPr>
            <a:r>
              <a:rPr lang="en-US" sz="3600" b="0" i="0" dirty="0">
                <a:solidFill>
                  <a:srgbClr val="333333"/>
                </a:solidFill>
                <a:effectLst/>
                <a:latin typeface="Untitled Sans"/>
              </a:rPr>
              <a:t> = 1.8</a:t>
            </a:r>
          </a:p>
          <a:p>
            <a:pPr marL="0" indent="0" algn="l" fontAlgn="base">
              <a:buNone/>
            </a:pPr>
            <a:r>
              <a:rPr lang="en-US" sz="3600" b="1" i="0" dirty="0">
                <a:solidFill>
                  <a:srgbClr val="333333"/>
                </a:solidFill>
                <a:effectLst/>
                <a:latin typeface="Untitled Sans"/>
              </a:rPr>
              <a:t>Answer: </a:t>
            </a:r>
            <a:r>
              <a:rPr lang="en-US" sz="3600" b="0" i="0" dirty="0">
                <a:solidFill>
                  <a:srgbClr val="333333"/>
                </a:solidFill>
                <a:effectLst/>
                <a:latin typeface="Untitled Sans"/>
              </a:rPr>
              <a:t>The </a:t>
            </a:r>
            <a:r>
              <a:rPr lang="en-US" sz="3600" b="1" i="0" dirty="0">
                <a:solidFill>
                  <a:srgbClr val="333333"/>
                </a:solidFill>
                <a:effectLst/>
                <a:latin typeface="Untitled Sans"/>
              </a:rPr>
              <a:t>sample covariance </a:t>
            </a:r>
            <a:r>
              <a:rPr lang="en-US" sz="3600" b="0" i="0" dirty="0">
                <a:solidFill>
                  <a:srgbClr val="333333"/>
                </a:solidFill>
                <a:effectLst/>
                <a:latin typeface="Untitled Sans"/>
              </a:rPr>
              <a:t>is 2.25 and the </a:t>
            </a:r>
            <a:r>
              <a:rPr lang="en-US" sz="3600" b="1" i="0" dirty="0">
                <a:solidFill>
                  <a:srgbClr val="333333"/>
                </a:solidFill>
                <a:effectLst/>
                <a:latin typeface="Untitled Sans"/>
              </a:rPr>
              <a:t>population covariance </a:t>
            </a:r>
            <a:r>
              <a:rPr lang="en-US" sz="3600" b="0" i="0" dirty="0">
                <a:solidFill>
                  <a:srgbClr val="333333"/>
                </a:solidFill>
                <a:effectLst/>
                <a:latin typeface="Untitled Sans"/>
              </a:rPr>
              <a:t>is 1.8</a:t>
            </a:r>
          </a:p>
          <a:p>
            <a:pPr marL="0" indent="0" eaLnBrk="0" fontAlgn="base" hangingPunct="0">
              <a:spcBef>
                <a:spcPct val="0"/>
              </a:spcBef>
              <a:spcAft>
                <a:spcPct val="0"/>
              </a:spcAft>
              <a:buNone/>
            </a:pPr>
            <a:endParaRPr lang="en-US" altLang="en-US" sz="5400" dirty="0">
              <a:solidFill>
                <a:srgbClr val="282828"/>
              </a:solidFill>
            </a:endParaRPr>
          </a:p>
        </p:txBody>
      </p:sp>
      <p:cxnSp>
        <p:nvCxnSpPr>
          <p:cNvPr id="6" name="Straight Connector 5">
            <a:extLst>
              <a:ext uri="{FF2B5EF4-FFF2-40B4-BE49-F238E27FC236}">
                <a16:creationId xmlns:a16="http://schemas.microsoft.com/office/drawing/2014/main" id="{6E95B057-022C-4D3B-9CAA-5C022E02BD08}"/>
              </a:ext>
            </a:extLst>
          </p:cNvPr>
          <p:cNvCxnSpPr/>
          <p:nvPr/>
        </p:nvCxnSpPr>
        <p:spPr>
          <a:xfrm>
            <a:off x="5354320" y="1442720"/>
            <a:ext cx="3048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EDCB346E-D391-4A46-8364-DF655B548D5F}"/>
              </a:ext>
            </a:extLst>
          </p:cNvPr>
          <p:cNvCxnSpPr/>
          <p:nvPr/>
        </p:nvCxnSpPr>
        <p:spPr>
          <a:xfrm>
            <a:off x="6553200" y="1432560"/>
            <a:ext cx="304800" cy="0"/>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151160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F57C7F3-2FDA-4D73-9BDE-478BDC78DBAB}"/>
              </a:ext>
            </a:extLst>
          </p:cNvPr>
          <p:cNvSpPr txBox="1">
            <a:spLocks/>
          </p:cNvSpPr>
          <p:nvPr/>
        </p:nvSpPr>
        <p:spPr>
          <a:xfrm>
            <a:off x="370840" y="1219205"/>
            <a:ext cx="8229600" cy="5334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77500" lnSpcReduction="20000"/>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b="1" dirty="0"/>
              <a:t>Positive and Negative Covariance</a:t>
            </a:r>
          </a:p>
        </p:txBody>
      </p:sp>
      <p:pic>
        <p:nvPicPr>
          <p:cNvPr id="2050" name="Picture 2" descr="Mathematics | Covariance and Correlation - GeeksforGeeks">
            <a:extLst>
              <a:ext uri="{FF2B5EF4-FFF2-40B4-BE49-F238E27FC236}">
                <a16:creationId xmlns:a16="http://schemas.microsoft.com/office/drawing/2014/main" id="{6E1CCAD3-60D9-4866-AFB1-71207E4537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1915" y="2171695"/>
            <a:ext cx="6267450" cy="34671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1707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0D45C6E4-1F57-4EC3-9E5E-CDB3C4F8126B}"/>
              </a:ext>
            </a:extLst>
          </p:cNvPr>
          <p:cNvSpPr txBox="1">
            <a:spLocks/>
          </p:cNvSpPr>
          <p:nvPr/>
        </p:nvSpPr>
        <p:spPr>
          <a:xfrm>
            <a:off x="457200" y="1295400"/>
            <a:ext cx="8229600" cy="5334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77500" lnSpcReduction="20000"/>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4400" dirty="0"/>
              <a:t>Covariance Matrix</a:t>
            </a:r>
            <a:endParaRPr lang="en-US" b="1" dirty="0"/>
          </a:p>
        </p:txBody>
      </p:sp>
      <p:sp>
        <p:nvSpPr>
          <p:cNvPr id="3" name="Rectangle 3">
            <a:extLst>
              <a:ext uri="{FF2B5EF4-FFF2-40B4-BE49-F238E27FC236}">
                <a16:creationId xmlns:a16="http://schemas.microsoft.com/office/drawing/2014/main" id="{FA03E844-8134-4301-9482-55DC84EE5874}"/>
              </a:ext>
            </a:extLst>
          </p:cNvPr>
          <p:cNvSpPr txBox="1">
            <a:spLocks noChangeArrowheads="1"/>
          </p:cNvSpPr>
          <p:nvPr/>
        </p:nvSpPr>
        <p:spPr>
          <a:xfrm>
            <a:off x="462280" y="1905000"/>
            <a:ext cx="8270240" cy="4419599"/>
          </a:xfrm>
          <a:prstGeom prst="rect">
            <a:avLst/>
          </a:prstGeom>
        </p:spPr>
        <p:style>
          <a:lnRef idx="1">
            <a:schemeClr val="accent3"/>
          </a:lnRef>
          <a:fillRef idx="2">
            <a:schemeClr val="accent3"/>
          </a:fillRef>
          <a:effectRef idx="1">
            <a:schemeClr val="accent3"/>
          </a:effectRef>
          <a:fontRef idx="minor">
            <a:schemeClr val="dk1"/>
          </a:fontRef>
        </p:style>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fontAlgn="base"/>
            <a:r>
              <a:rPr lang="en-US" sz="2400" b="0" i="0" dirty="0">
                <a:solidFill>
                  <a:srgbClr val="333333"/>
                </a:solidFill>
                <a:effectLst/>
                <a:latin typeface="Georgia" panose="02040502050405020303" pitchFamily="18" charset="0"/>
              </a:rPr>
              <a:t>The </a:t>
            </a:r>
            <a:r>
              <a:rPr lang="en-US" sz="2400" b="1" i="0" dirty="0">
                <a:solidFill>
                  <a:srgbClr val="333333"/>
                </a:solidFill>
                <a:effectLst/>
                <a:latin typeface="Georgia" panose="02040502050405020303" pitchFamily="18" charset="0"/>
              </a:rPr>
              <a:t>covariance matrix </a:t>
            </a:r>
            <a:r>
              <a:rPr lang="en-US" sz="2400" b="0" i="0" dirty="0">
                <a:solidFill>
                  <a:srgbClr val="333333"/>
                </a:solidFill>
                <a:effectLst/>
                <a:latin typeface="Georgia" panose="02040502050405020303" pitchFamily="18" charset="0"/>
              </a:rPr>
              <a:t>is a math concept that occurs in several areas of machine learning. </a:t>
            </a:r>
          </a:p>
          <a:p>
            <a:pPr algn="just" fontAlgn="base"/>
            <a:r>
              <a:rPr lang="en-US" sz="2400" b="0" i="0" dirty="0">
                <a:solidFill>
                  <a:srgbClr val="333333"/>
                </a:solidFill>
                <a:effectLst/>
                <a:latin typeface="Georgia" panose="02040502050405020303" pitchFamily="18" charset="0"/>
              </a:rPr>
              <a:t>If you have a set of n numeric data items, where each data item has d dimensions, then the covariance matrix is a d-by-d symmetric square matrix where there are variance values on the diagonal and covariance values off the diagonal.</a:t>
            </a:r>
          </a:p>
          <a:p>
            <a:pPr algn="just" fontAlgn="base"/>
            <a:r>
              <a:rPr lang="en-US" sz="2400" b="0" i="0" dirty="0">
                <a:solidFill>
                  <a:srgbClr val="333333"/>
                </a:solidFill>
                <a:effectLst/>
                <a:latin typeface="Georgia" panose="02040502050405020303" pitchFamily="18" charset="0"/>
              </a:rPr>
              <a:t>Suppose you have a set of n=5 data items, representing 5 people, where each data item has a Height (X), test Score (Y), and Age (Z) (therefore d = 3):</a:t>
            </a:r>
            <a:endParaRPr lang="en-US" altLang="en-US" sz="6000" dirty="0">
              <a:solidFill>
                <a:srgbClr val="282828"/>
              </a:solidFill>
            </a:endParaRPr>
          </a:p>
        </p:txBody>
      </p:sp>
    </p:spTree>
    <p:extLst>
      <p:ext uri="{BB962C8B-B14F-4D97-AF65-F5344CB8AC3E}">
        <p14:creationId xmlns:p14="http://schemas.microsoft.com/office/powerpoint/2010/main" val="39995204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875F6F39-01CD-44C5-A022-436742941882}"/>
              </a:ext>
            </a:extLst>
          </p:cNvPr>
          <p:cNvSpPr txBox="1">
            <a:spLocks/>
          </p:cNvSpPr>
          <p:nvPr/>
        </p:nvSpPr>
        <p:spPr>
          <a:xfrm>
            <a:off x="457200" y="1295400"/>
            <a:ext cx="8229600" cy="5334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77500" lnSpcReduction="20000"/>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4400" dirty="0"/>
              <a:t>Covariance Matrix</a:t>
            </a:r>
            <a:endParaRPr lang="en-US" b="1" dirty="0"/>
          </a:p>
        </p:txBody>
      </p:sp>
      <p:sp>
        <p:nvSpPr>
          <p:cNvPr id="3" name="Rectangle 3">
            <a:extLst>
              <a:ext uri="{FF2B5EF4-FFF2-40B4-BE49-F238E27FC236}">
                <a16:creationId xmlns:a16="http://schemas.microsoft.com/office/drawing/2014/main" id="{7CC4AA9F-FA3F-478D-A500-20E4DB179710}"/>
              </a:ext>
            </a:extLst>
          </p:cNvPr>
          <p:cNvSpPr txBox="1">
            <a:spLocks noChangeArrowheads="1"/>
          </p:cNvSpPr>
          <p:nvPr/>
        </p:nvSpPr>
        <p:spPr>
          <a:xfrm>
            <a:off x="502920" y="1859280"/>
            <a:ext cx="8270240" cy="4419599"/>
          </a:xfrm>
          <a:prstGeom prst="rect">
            <a:avLst/>
          </a:prstGeom>
        </p:spPr>
        <p:style>
          <a:lnRef idx="1">
            <a:schemeClr val="accent3"/>
          </a:lnRef>
          <a:fillRef idx="2">
            <a:schemeClr val="accent3"/>
          </a:fillRef>
          <a:effectRef idx="1">
            <a:schemeClr val="accent3"/>
          </a:effectRef>
          <a:fontRef idx="minor">
            <a:schemeClr val="dk1"/>
          </a:fontRef>
        </p:style>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fontAlgn="base"/>
            <a:endParaRPr lang="en-US" altLang="en-US" sz="6000" dirty="0">
              <a:solidFill>
                <a:srgbClr val="282828"/>
              </a:solidFill>
            </a:endParaRPr>
          </a:p>
        </p:txBody>
      </p:sp>
      <p:pic>
        <p:nvPicPr>
          <p:cNvPr id="5" name="Picture 4">
            <a:extLst>
              <a:ext uri="{FF2B5EF4-FFF2-40B4-BE49-F238E27FC236}">
                <a16:creationId xmlns:a16="http://schemas.microsoft.com/office/drawing/2014/main" id="{7A82B0D0-0814-4776-8316-10BD177F5265}"/>
              </a:ext>
            </a:extLst>
          </p:cNvPr>
          <p:cNvPicPr>
            <a:picLocks noChangeAspect="1"/>
          </p:cNvPicPr>
          <p:nvPr/>
        </p:nvPicPr>
        <p:blipFill rotWithShape="1">
          <a:blip r:embed="rId2"/>
          <a:srcRect l="15000" t="41111" r="63333" b="26296"/>
          <a:stretch/>
        </p:blipFill>
        <p:spPr>
          <a:xfrm>
            <a:off x="2133600" y="1981200"/>
            <a:ext cx="4682837" cy="3962400"/>
          </a:xfrm>
          <a:prstGeom prst="rect">
            <a:avLst/>
          </a:prstGeom>
          <a:ln>
            <a:solidFill>
              <a:schemeClr val="tx1"/>
            </a:solidFill>
          </a:ln>
        </p:spPr>
      </p:pic>
    </p:spTree>
    <p:extLst>
      <p:ext uri="{BB962C8B-B14F-4D97-AF65-F5344CB8AC3E}">
        <p14:creationId xmlns:p14="http://schemas.microsoft.com/office/powerpoint/2010/main" val="2018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3">
            <a:extLst>
              <a:ext uri="{FF2B5EF4-FFF2-40B4-BE49-F238E27FC236}">
                <a16:creationId xmlns:a16="http://schemas.microsoft.com/office/drawing/2014/main" id="{53BF6246-A08E-4E65-9867-8C1214714CC5}"/>
              </a:ext>
            </a:extLst>
          </p:cNvPr>
          <p:cNvSpPr txBox="1">
            <a:spLocks/>
          </p:cNvSpPr>
          <p:nvPr/>
        </p:nvSpPr>
        <p:spPr>
          <a:xfrm>
            <a:off x="1066800" y="2514600"/>
            <a:ext cx="7315200" cy="396240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r>
              <a:rPr lang="en-US" b="1" dirty="0"/>
              <a:t>To develop an appreciation for variability and how it effect product ,process and system.</a:t>
            </a:r>
          </a:p>
          <a:p>
            <a:r>
              <a:rPr lang="en-US" b="1" dirty="0"/>
              <a:t>It is estimating the present ; predicting the future</a:t>
            </a:r>
          </a:p>
          <a:p>
            <a:r>
              <a:rPr lang="en-US" b="1" dirty="0"/>
              <a:t>Study methods that can be used to solve problems ,build knowledge.</a:t>
            </a:r>
          </a:p>
          <a:p>
            <a:r>
              <a:rPr lang="en-US" b="1" dirty="0"/>
              <a:t>Statistics make data into information</a:t>
            </a:r>
          </a:p>
          <a:p>
            <a:r>
              <a:rPr lang="en-US" b="1" dirty="0"/>
              <a:t>Develop an understanding of some basic ideas of statistical reliability , stochastic process (probability concepts) .</a:t>
            </a:r>
          </a:p>
          <a:p>
            <a:r>
              <a:rPr lang="en-US" b="1" dirty="0"/>
              <a:t>Statistics is very important in every aspects of society (Govt., People or Business)</a:t>
            </a:r>
            <a:endParaRPr lang="en-US" dirty="0"/>
          </a:p>
        </p:txBody>
      </p:sp>
      <p:sp>
        <p:nvSpPr>
          <p:cNvPr id="4" name="Title 2">
            <a:extLst>
              <a:ext uri="{FF2B5EF4-FFF2-40B4-BE49-F238E27FC236}">
                <a16:creationId xmlns:a16="http://schemas.microsoft.com/office/drawing/2014/main" id="{644FE1B9-28C6-4C78-81D5-0A7CC64487DE}"/>
              </a:ext>
            </a:extLst>
          </p:cNvPr>
          <p:cNvSpPr txBox="1">
            <a:spLocks/>
          </p:cNvSpPr>
          <p:nvPr/>
        </p:nvSpPr>
        <p:spPr>
          <a:xfrm>
            <a:off x="457200" y="1219200"/>
            <a:ext cx="8229600" cy="10668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b="1" dirty="0"/>
              <a:t>Why Statistics?</a:t>
            </a:r>
          </a:p>
        </p:txBody>
      </p:sp>
    </p:spTree>
    <p:extLst>
      <p:ext uri="{BB962C8B-B14F-4D97-AF65-F5344CB8AC3E}">
        <p14:creationId xmlns:p14="http://schemas.microsoft.com/office/powerpoint/2010/main" val="10161225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1C0D153B-A2D5-4220-A397-06C7AC36F152}"/>
              </a:ext>
            </a:extLst>
          </p:cNvPr>
          <p:cNvSpPr txBox="1">
            <a:spLocks noChangeArrowheads="1"/>
          </p:cNvSpPr>
          <p:nvPr/>
        </p:nvSpPr>
        <p:spPr>
          <a:xfrm>
            <a:off x="457200" y="1981200"/>
            <a:ext cx="8270240" cy="4419599"/>
          </a:xfrm>
          <a:prstGeom prst="rect">
            <a:avLst/>
          </a:prstGeom>
        </p:spPr>
        <p:style>
          <a:lnRef idx="1">
            <a:schemeClr val="accent3"/>
          </a:lnRef>
          <a:fillRef idx="2">
            <a:schemeClr val="accent3"/>
          </a:fillRef>
          <a:effectRef idx="1">
            <a:schemeClr val="accent3"/>
          </a:effectRef>
          <a:fontRef idx="minor">
            <a:schemeClr val="dk1"/>
          </a:fontRef>
        </p:style>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fontAlgn="base"/>
            <a:endParaRPr lang="en-US" sz="2000" b="0" i="0" dirty="0">
              <a:solidFill>
                <a:srgbClr val="333333"/>
              </a:solidFill>
              <a:effectLst/>
              <a:latin typeface="Georgia" panose="02040502050405020303" pitchFamily="18" charset="0"/>
            </a:endParaRPr>
          </a:p>
          <a:p>
            <a:pPr algn="l" fontAlgn="base"/>
            <a:endParaRPr lang="en-US" sz="2000" dirty="0">
              <a:solidFill>
                <a:srgbClr val="333333"/>
              </a:solidFill>
              <a:latin typeface="Georgia" panose="02040502050405020303" pitchFamily="18" charset="0"/>
            </a:endParaRPr>
          </a:p>
          <a:p>
            <a:pPr algn="l" fontAlgn="base"/>
            <a:endParaRPr lang="en-US" sz="2000" b="0" i="0" dirty="0">
              <a:solidFill>
                <a:srgbClr val="333333"/>
              </a:solidFill>
              <a:effectLst/>
              <a:latin typeface="Georgia" panose="02040502050405020303" pitchFamily="18" charset="0"/>
            </a:endParaRPr>
          </a:p>
          <a:p>
            <a:pPr algn="l" fontAlgn="base"/>
            <a:endParaRPr lang="en-US" sz="2000" b="0" i="0" dirty="0">
              <a:solidFill>
                <a:srgbClr val="333333"/>
              </a:solidFill>
              <a:effectLst/>
              <a:latin typeface="Georgia" panose="02040502050405020303" pitchFamily="18" charset="0"/>
            </a:endParaRPr>
          </a:p>
          <a:p>
            <a:pPr algn="l" fontAlgn="base"/>
            <a:endParaRPr lang="en-US" sz="2000" dirty="0">
              <a:solidFill>
                <a:srgbClr val="333333"/>
              </a:solidFill>
              <a:latin typeface="Georgia" panose="02040502050405020303" pitchFamily="18" charset="0"/>
            </a:endParaRPr>
          </a:p>
          <a:p>
            <a:pPr algn="l" fontAlgn="base"/>
            <a:endParaRPr lang="en-US" sz="2000" dirty="0">
              <a:solidFill>
                <a:srgbClr val="333333"/>
              </a:solidFill>
              <a:latin typeface="Georgia" panose="02040502050405020303" pitchFamily="18" charset="0"/>
            </a:endParaRPr>
          </a:p>
          <a:p>
            <a:pPr algn="l" fontAlgn="base"/>
            <a:r>
              <a:rPr lang="en-US" sz="2000" b="0" i="0" dirty="0">
                <a:solidFill>
                  <a:srgbClr val="333333"/>
                </a:solidFill>
                <a:effectLst/>
                <a:latin typeface="Georgia" panose="02040502050405020303" pitchFamily="18" charset="0"/>
              </a:rPr>
              <a:t>The 11.50 is the variance of X, 1250.0 is the variance of Y, and 110.0 is the variance of Z. For variance, in words, subtract each value from the dimension mean. Square, add them up, and divide by n-1. For example, for X:</a:t>
            </a:r>
          </a:p>
          <a:p>
            <a:pPr algn="l" fontAlgn="base"/>
            <a:r>
              <a:rPr lang="en-US" sz="2000" b="0" i="0" dirty="0">
                <a:solidFill>
                  <a:srgbClr val="333333"/>
                </a:solidFill>
                <a:effectLst/>
                <a:latin typeface="Georgia" panose="02040502050405020303" pitchFamily="18" charset="0"/>
              </a:rPr>
              <a:t>Var(X) = [ (64–68.0)^2 + (66–68.0^2 + (68-68.0)^2 + (69-68.0)^2 +(73-68.0)^2 ] / (5-1) = (16.0 + 4.0 + 0.0 + 1.0 + 25.0) / 4 = 46.0 / 4 = 11.50.</a:t>
            </a:r>
          </a:p>
        </p:txBody>
      </p:sp>
      <p:sp>
        <p:nvSpPr>
          <p:cNvPr id="7" name="TextBox 6">
            <a:extLst>
              <a:ext uri="{FF2B5EF4-FFF2-40B4-BE49-F238E27FC236}">
                <a16:creationId xmlns:a16="http://schemas.microsoft.com/office/drawing/2014/main" id="{75180069-08B1-4767-828E-884FDC48DBDF}"/>
              </a:ext>
            </a:extLst>
          </p:cNvPr>
          <p:cNvSpPr txBox="1"/>
          <p:nvPr/>
        </p:nvSpPr>
        <p:spPr>
          <a:xfrm>
            <a:off x="661108" y="2133600"/>
            <a:ext cx="4572000" cy="369332"/>
          </a:xfrm>
          <a:prstGeom prst="rect">
            <a:avLst/>
          </a:prstGeom>
          <a:noFill/>
        </p:spPr>
        <p:txBody>
          <a:bodyPr wrap="square">
            <a:spAutoFit/>
          </a:bodyPr>
          <a:lstStyle/>
          <a:p>
            <a:r>
              <a:rPr lang="en-US" b="0" i="0" dirty="0">
                <a:solidFill>
                  <a:srgbClr val="333333"/>
                </a:solidFill>
                <a:effectLst/>
                <a:latin typeface="Georgia" panose="02040502050405020303" pitchFamily="18" charset="0"/>
              </a:rPr>
              <a:t>The covariance matrix for this data set is:</a:t>
            </a:r>
            <a:endParaRPr lang="en-IN" dirty="0"/>
          </a:p>
        </p:txBody>
      </p:sp>
      <p:pic>
        <p:nvPicPr>
          <p:cNvPr id="10" name="Picture 9">
            <a:extLst>
              <a:ext uri="{FF2B5EF4-FFF2-40B4-BE49-F238E27FC236}">
                <a16:creationId xmlns:a16="http://schemas.microsoft.com/office/drawing/2014/main" id="{9F14F701-D533-42CD-A3DB-B3ED82EBF7EF}"/>
              </a:ext>
            </a:extLst>
          </p:cNvPr>
          <p:cNvPicPr>
            <a:picLocks noChangeAspect="1"/>
          </p:cNvPicPr>
          <p:nvPr/>
        </p:nvPicPr>
        <p:blipFill rotWithShape="1">
          <a:blip r:embed="rId2"/>
          <a:srcRect l="15833" t="31995" r="63333" b="52963"/>
          <a:stretch/>
        </p:blipFill>
        <p:spPr>
          <a:xfrm>
            <a:off x="2819400" y="2487692"/>
            <a:ext cx="3968897" cy="1611868"/>
          </a:xfrm>
          <a:prstGeom prst="rect">
            <a:avLst/>
          </a:prstGeom>
        </p:spPr>
      </p:pic>
      <p:sp>
        <p:nvSpPr>
          <p:cNvPr id="11" name="Title 2">
            <a:extLst>
              <a:ext uri="{FF2B5EF4-FFF2-40B4-BE49-F238E27FC236}">
                <a16:creationId xmlns:a16="http://schemas.microsoft.com/office/drawing/2014/main" id="{311DE9C9-C592-494B-BAED-EE0CD3F11638}"/>
              </a:ext>
            </a:extLst>
          </p:cNvPr>
          <p:cNvSpPr txBox="1">
            <a:spLocks/>
          </p:cNvSpPr>
          <p:nvPr/>
        </p:nvSpPr>
        <p:spPr>
          <a:xfrm>
            <a:off x="457200" y="1295400"/>
            <a:ext cx="8229600" cy="5334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77500" lnSpcReduction="20000"/>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4400" dirty="0"/>
              <a:t>Covariance Matrix</a:t>
            </a:r>
            <a:endParaRPr lang="en-US" b="1" dirty="0"/>
          </a:p>
        </p:txBody>
      </p:sp>
    </p:spTree>
    <p:extLst>
      <p:ext uri="{BB962C8B-B14F-4D97-AF65-F5344CB8AC3E}">
        <p14:creationId xmlns:p14="http://schemas.microsoft.com/office/powerpoint/2010/main" val="24265354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6DCD5BE-C957-4CB7-8C9D-97D142FECAB8}"/>
              </a:ext>
            </a:extLst>
          </p:cNvPr>
          <p:cNvSpPr txBox="1">
            <a:spLocks noChangeArrowheads="1"/>
          </p:cNvSpPr>
          <p:nvPr/>
        </p:nvSpPr>
        <p:spPr>
          <a:xfrm>
            <a:off x="457200" y="1981200"/>
            <a:ext cx="8534400" cy="4419599"/>
          </a:xfrm>
          <a:prstGeom prst="rect">
            <a:avLst/>
          </a:prstGeom>
        </p:spPr>
        <p:style>
          <a:lnRef idx="1">
            <a:schemeClr val="accent3"/>
          </a:lnRef>
          <a:fillRef idx="2">
            <a:schemeClr val="accent3"/>
          </a:fillRef>
          <a:effectRef idx="1">
            <a:schemeClr val="accent3"/>
          </a:effectRef>
          <a:fontRef idx="minor">
            <a:schemeClr val="dk1"/>
          </a:fontRef>
        </p:style>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fontAlgn="base"/>
            <a:r>
              <a:rPr lang="pt-BR" sz="2800" b="0" i="0" dirty="0">
                <a:solidFill>
                  <a:srgbClr val="333333"/>
                </a:solidFill>
                <a:effectLst/>
              </a:rPr>
              <a:t>Covar(XY) =</a:t>
            </a:r>
          </a:p>
          <a:p>
            <a:pPr marL="0" indent="0" algn="l" fontAlgn="base">
              <a:buNone/>
            </a:pPr>
            <a:r>
              <a:rPr lang="pt-BR" sz="2800" b="0" i="0" dirty="0">
                <a:solidFill>
                  <a:srgbClr val="333333"/>
                </a:solidFill>
                <a:effectLst/>
              </a:rPr>
              <a:t> [ (64-68.0)*(580-600.0) + (66-68.0)*(570-600.0) + (68-68.0)*(590-600.0) + (69-68.0)*(660-600.0) + (73-68.0)*(600-600.0) ] / (5-1) =</a:t>
            </a:r>
          </a:p>
          <a:p>
            <a:pPr algn="l" fontAlgn="base"/>
            <a:r>
              <a:rPr lang="pt-BR" sz="2800" b="0" i="0" dirty="0">
                <a:solidFill>
                  <a:srgbClr val="333333"/>
                </a:solidFill>
                <a:effectLst/>
              </a:rPr>
              <a:t>[80.0 + 60.0 + 0 + 60.0 + 0] / 4 =</a:t>
            </a:r>
          </a:p>
          <a:p>
            <a:pPr algn="l" fontAlgn="base"/>
            <a:r>
              <a:rPr lang="pt-BR" sz="2800" b="0" i="0" dirty="0">
                <a:solidFill>
                  <a:srgbClr val="333333"/>
                </a:solidFill>
                <a:effectLst/>
              </a:rPr>
              <a:t>200 / 4 = 50.0</a:t>
            </a:r>
          </a:p>
          <a:p>
            <a:pPr algn="l" fontAlgn="base"/>
            <a:r>
              <a:rPr lang="en-US" sz="1600" b="0" i="0" dirty="0">
                <a:solidFill>
                  <a:srgbClr val="333333"/>
                </a:solidFill>
                <a:effectLst/>
                <a:latin typeface="Georgia" panose="02040502050405020303" pitchFamily="18" charset="0"/>
              </a:rPr>
              <a:t>If you examine the calculations carefully, you’ll see the pattern to compute the covariance of the XZ and YZ columns. And you’ll see that </a:t>
            </a:r>
            <a:r>
              <a:rPr lang="en-US" sz="1600" b="0" i="0" dirty="0" err="1">
                <a:solidFill>
                  <a:srgbClr val="333333"/>
                </a:solidFill>
                <a:effectLst/>
                <a:latin typeface="Georgia" panose="02040502050405020303" pitchFamily="18" charset="0"/>
              </a:rPr>
              <a:t>Covar</a:t>
            </a:r>
            <a:r>
              <a:rPr lang="en-US" sz="1600" b="0" i="0" dirty="0">
                <a:solidFill>
                  <a:srgbClr val="333333"/>
                </a:solidFill>
                <a:effectLst/>
                <a:latin typeface="Georgia" panose="02040502050405020303" pitchFamily="18" charset="0"/>
              </a:rPr>
              <a:t>(XY) = </a:t>
            </a:r>
            <a:r>
              <a:rPr lang="en-US" sz="1600" b="0" i="0" dirty="0" err="1">
                <a:solidFill>
                  <a:srgbClr val="333333"/>
                </a:solidFill>
                <a:effectLst/>
                <a:latin typeface="Georgia" panose="02040502050405020303" pitchFamily="18" charset="0"/>
              </a:rPr>
              <a:t>Covar</a:t>
            </a:r>
            <a:r>
              <a:rPr lang="en-US" sz="1600" b="0" i="0" dirty="0">
                <a:solidFill>
                  <a:srgbClr val="333333"/>
                </a:solidFill>
                <a:effectLst/>
                <a:latin typeface="Georgia" panose="02040502050405020303" pitchFamily="18" charset="0"/>
              </a:rPr>
              <a:t>(YX).</a:t>
            </a:r>
            <a:endParaRPr lang="pt-BR" sz="2800" b="0" i="0" dirty="0">
              <a:solidFill>
                <a:srgbClr val="333333"/>
              </a:solidFill>
              <a:effectLst/>
            </a:endParaRPr>
          </a:p>
        </p:txBody>
      </p:sp>
      <p:sp>
        <p:nvSpPr>
          <p:cNvPr id="4" name="Title 2">
            <a:extLst>
              <a:ext uri="{FF2B5EF4-FFF2-40B4-BE49-F238E27FC236}">
                <a16:creationId xmlns:a16="http://schemas.microsoft.com/office/drawing/2014/main" id="{A9872F67-4709-46FD-AAB3-70304F8BDB36}"/>
              </a:ext>
            </a:extLst>
          </p:cNvPr>
          <p:cNvSpPr txBox="1">
            <a:spLocks/>
          </p:cNvSpPr>
          <p:nvPr/>
        </p:nvSpPr>
        <p:spPr>
          <a:xfrm>
            <a:off x="457200" y="1295400"/>
            <a:ext cx="8229600" cy="5334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77500" lnSpcReduction="20000"/>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4400" dirty="0"/>
              <a:t>Covariance Matrix</a:t>
            </a:r>
            <a:endParaRPr lang="en-US" b="1" dirty="0"/>
          </a:p>
        </p:txBody>
      </p:sp>
    </p:spTree>
    <p:extLst>
      <p:ext uri="{BB962C8B-B14F-4D97-AF65-F5344CB8AC3E}">
        <p14:creationId xmlns:p14="http://schemas.microsoft.com/office/powerpoint/2010/main" val="33150034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F2781332-7213-47CB-A1AA-7D0DB6ABA667}"/>
              </a:ext>
            </a:extLst>
          </p:cNvPr>
          <p:cNvSpPr txBox="1">
            <a:spLocks/>
          </p:cNvSpPr>
          <p:nvPr/>
        </p:nvSpPr>
        <p:spPr>
          <a:xfrm>
            <a:off x="457200" y="1295400"/>
            <a:ext cx="8229600" cy="5334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77500" lnSpcReduction="20000"/>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4400" b="0" i="0" dirty="0">
                <a:solidFill>
                  <a:srgbClr val="000000"/>
                </a:solidFill>
                <a:effectLst/>
                <a:latin typeface="Roboto" panose="02000000000000000000" pitchFamily="2" charset="0"/>
              </a:rPr>
              <a:t> </a:t>
            </a:r>
            <a:r>
              <a:rPr lang="en-US" sz="4400" b="1" i="0" dirty="0">
                <a:solidFill>
                  <a:srgbClr val="000000"/>
                </a:solidFill>
                <a:effectLst/>
                <a:latin typeface="Roboto" panose="02000000000000000000" pitchFamily="2" charset="0"/>
              </a:rPr>
              <a:t>Standard Deviation</a:t>
            </a:r>
            <a:r>
              <a:rPr lang="en-US" sz="4400" b="0" i="0" dirty="0">
                <a:solidFill>
                  <a:srgbClr val="000000"/>
                </a:solidFill>
                <a:effectLst/>
                <a:latin typeface="Roboto" panose="02000000000000000000" pitchFamily="2" charset="0"/>
              </a:rPr>
              <a:t> </a:t>
            </a:r>
            <a:endParaRPr lang="en-US" b="1" dirty="0"/>
          </a:p>
        </p:txBody>
      </p:sp>
      <p:sp>
        <p:nvSpPr>
          <p:cNvPr id="3" name="Rectangle 3">
            <a:extLst>
              <a:ext uri="{FF2B5EF4-FFF2-40B4-BE49-F238E27FC236}">
                <a16:creationId xmlns:a16="http://schemas.microsoft.com/office/drawing/2014/main" id="{3E1120C1-E8C6-4FCA-A1BD-FE84FE3EB709}"/>
              </a:ext>
            </a:extLst>
          </p:cNvPr>
          <p:cNvSpPr txBox="1">
            <a:spLocks noChangeArrowheads="1"/>
          </p:cNvSpPr>
          <p:nvPr/>
        </p:nvSpPr>
        <p:spPr>
          <a:xfrm>
            <a:off x="457200" y="1981200"/>
            <a:ext cx="8534400" cy="4419599"/>
          </a:xfrm>
          <a:prstGeom prst="rect">
            <a:avLst/>
          </a:prstGeom>
        </p:spPr>
        <p:style>
          <a:lnRef idx="1">
            <a:schemeClr val="accent3"/>
          </a:lnRef>
          <a:fillRef idx="2">
            <a:schemeClr val="accent3"/>
          </a:fillRef>
          <a:effectRef idx="1">
            <a:schemeClr val="accent3"/>
          </a:effectRef>
          <a:fontRef idx="minor">
            <a:schemeClr val="dk1"/>
          </a:fontRef>
        </p:style>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fontAlgn="base"/>
            <a:r>
              <a:rPr lang="en-US" sz="1800" b="0" i="0" dirty="0">
                <a:solidFill>
                  <a:srgbClr val="000000"/>
                </a:solidFill>
                <a:effectLst/>
                <a:latin typeface="Roboto" panose="02000000000000000000" pitchFamily="2" charset="0"/>
              </a:rPr>
              <a:t>Variability is a term that describes how spread out a distribution of scores (or darts) is. </a:t>
            </a:r>
          </a:p>
          <a:p>
            <a:pPr algn="l" fontAlgn="base"/>
            <a:r>
              <a:rPr lang="en-US" sz="1800" b="1" i="0" dirty="0">
                <a:solidFill>
                  <a:srgbClr val="000000"/>
                </a:solidFill>
                <a:effectLst/>
                <a:latin typeface="Roboto" panose="02000000000000000000" pitchFamily="2" charset="0"/>
              </a:rPr>
              <a:t>Variance</a:t>
            </a:r>
            <a:r>
              <a:rPr lang="en-US" sz="1800" b="0" i="0" dirty="0">
                <a:solidFill>
                  <a:srgbClr val="000000"/>
                </a:solidFill>
                <a:effectLst/>
                <a:latin typeface="Roboto" panose="02000000000000000000" pitchFamily="2" charset="0"/>
              </a:rPr>
              <a:t> and </a:t>
            </a:r>
            <a:r>
              <a:rPr lang="en-US" sz="1800" b="1" i="0" dirty="0">
                <a:solidFill>
                  <a:srgbClr val="000000"/>
                </a:solidFill>
                <a:effectLst/>
                <a:latin typeface="Roboto" panose="02000000000000000000" pitchFamily="2" charset="0"/>
              </a:rPr>
              <a:t>standard deviation</a:t>
            </a:r>
            <a:r>
              <a:rPr lang="en-US" sz="1800" b="0" i="0" dirty="0">
                <a:solidFill>
                  <a:srgbClr val="000000"/>
                </a:solidFill>
                <a:effectLst/>
                <a:latin typeface="Roboto" panose="02000000000000000000" pitchFamily="2" charset="0"/>
              </a:rPr>
              <a:t> are closely related ways of measuring, or quantifying, variability. </a:t>
            </a:r>
          </a:p>
          <a:p>
            <a:pPr algn="l" fontAlgn="base"/>
            <a:r>
              <a:rPr lang="en-US" sz="1800" b="0" i="0" dirty="0">
                <a:solidFill>
                  <a:srgbClr val="000000"/>
                </a:solidFill>
                <a:effectLst/>
                <a:latin typeface="Roboto" panose="02000000000000000000" pitchFamily="2" charset="0"/>
              </a:rPr>
              <a:t>Standard deviation is simply the square root of variance</a:t>
            </a:r>
          </a:p>
          <a:p>
            <a:pPr algn="l">
              <a:buFont typeface="+mj-lt"/>
              <a:buAutoNum type="arabicPeriod"/>
            </a:pPr>
            <a:r>
              <a:rPr lang="en-US" sz="1600" b="1" i="0" dirty="0">
                <a:solidFill>
                  <a:srgbClr val="000000"/>
                </a:solidFill>
                <a:effectLst/>
                <a:latin typeface="Roboto" panose="02000000000000000000" pitchFamily="2" charset="0"/>
              </a:rPr>
              <a:t>Find the mean</a:t>
            </a:r>
            <a:r>
              <a:rPr lang="en-US" sz="1600" b="0" i="0" dirty="0">
                <a:solidFill>
                  <a:srgbClr val="000000"/>
                </a:solidFill>
                <a:effectLst/>
                <a:latin typeface="Roboto" panose="02000000000000000000" pitchFamily="2" charset="0"/>
              </a:rPr>
              <a:t> (or arithmetic average) of the scores. To find the mean, add up the scores and divide by n where n is the number of scores.</a:t>
            </a:r>
          </a:p>
          <a:p>
            <a:pPr algn="l">
              <a:buFont typeface="+mj-lt"/>
              <a:buAutoNum type="arabicPeriod"/>
            </a:pPr>
            <a:r>
              <a:rPr lang="en-US" sz="1600" b="1" i="0" dirty="0">
                <a:solidFill>
                  <a:srgbClr val="000000"/>
                </a:solidFill>
                <a:effectLst/>
                <a:latin typeface="Roboto" panose="02000000000000000000" pitchFamily="2" charset="0"/>
              </a:rPr>
              <a:t>Find the sum of squared deviations</a:t>
            </a:r>
            <a:r>
              <a:rPr lang="en-US" sz="1600" b="0" i="0" dirty="0">
                <a:solidFill>
                  <a:srgbClr val="000000"/>
                </a:solidFill>
                <a:effectLst/>
                <a:latin typeface="Roboto" panose="02000000000000000000" pitchFamily="2" charset="0"/>
              </a:rPr>
              <a:t> (abbreviated SSD). To get the SSD, find the sum of the squares of the differences (or deviations) between the mean and all the individual scores.</a:t>
            </a:r>
          </a:p>
          <a:p>
            <a:pPr algn="l">
              <a:buFont typeface="+mj-lt"/>
              <a:buAutoNum type="arabicPeriod"/>
            </a:pPr>
            <a:r>
              <a:rPr lang="en-US" sz="1600" b="1" i="0" dirty="0">
                <a:solidFill>
                  <a:srgbClr val="000000"/>
                </a:solidFill>
                <a:effectLst/>
                <a:latin typeface="Roboto" panose="02000000000000000000" pitchFamily="2" charset="0"/>
              </a:rPr>
              <a:t>Find the variance</a:t>
            </a:r>
            <a:r>
              <a:rPr lang="en-US" sz="1600" b="0" i="0" dirty="0">
                <a:solidFill>
                  <a:srgbClr val="000000"/>
                </a:solidFill>
                <a:effectLst/>
                <a:latin typeface="Roboto" panose="02000000000000000000" pitchFamily="2" charset="0"/>
              </a:rPr>
              <a:t>. If you are told that the set of scores constitute a population, divide the SSD by n to find the variance. If instead you are told, or can infer, that the set of scores constitute a sample, divide the SSD by (n – 1) to get the variance.</a:t>
            </a:r>
          </a:p>
          <a:p>
            <a:pPr algn="l">
              <a:buFont typeface="+mj-lt"/>
              <a:buAutoNum type="arabicPeriod"/>
            </a:pPr>
            <a:r>
              <a:rPr lang="en-US" sz="1600" b="1" i="0" dirty="0">
                <a:solidFill>
                  <a:srgbClr val="000000"/>
                </a:solidFill>
                <a:effectLst/>
                <a:latin typeface="Roboto" panose="02000000000000000000" pitchFamily="2" charset="0"/>
              </a:rPr>
              <a:t>Find the standard deviation</a:t>
            </a:r>
            <a:r>
              <a:rPr lang="en-US" sz="1600" b="0" i="0" dirty="0">
                <a:solidFill>
                  <a:srgbClr val="000000"/>
                </a:solidFill>
                <a:effectLst/>
                <a:latin typeface="Roboto" panose="02000000000000000000" pitchFamily="2" charset="0"/>
              </a:rPr>
              <a:t>. To get the standard deviation, take the square root of the variance.</a:t>
            </a:r>
          </a:p>
          <a:p>
            <a:pPr algn="l" fontAlgn="base"/>
            <a:endParaRPr lang="pt-BR" sz="2800" b="0" i="0" dirty="0">
              <a:solidFill>
                <a:srgbClr val="333333"/>
              </a:solidFill>
              <a:effectLst/>
            </a:endParaRPr>
          </a:p>
        </p:txBody>
      </p:sp>
    </p:spTree>
    <p:extLst>
      <p:ext uri="{BB962C8B-B14F-4D97-AF65-F5344CB8AC3E}">
        <p14:creationId xmlns:p14="http://schemas.microsoft.com/office/powerpoint/2010/main" val="8193245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826B7FF-D3F3-4F42-817B-9F11D0A9B8C8}"/>
              </a:ext>
            </a:extLst>
          </p:cNvPr>
          <p:cNvSpPr txBox="1">
            <a:spLocks/>
          </p:cNvSpPr>
          <p:nvPr/>
        </p:nvSpPr>
        <p:spPr>
          <a:xfrm>
            <a:off x="457200" y="1219200"/>
            <a:ext cx="8229600" cy="3810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47500" lnSpcReduction="20000"/>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4400" b="1" i="0" dirty="0">
                <a:solidFill>
                  <a:srgbClr val="000000"/>
                </a:solidFill>
                <a:effectLst/>
                <a:latin typeface="Roboto" panose="02000000000000000000" pitchFamily="2" charset="0"/>
              </a:rPr>
              <a:t> How to find Standard Deviation – Example (in Population score) </a:t>
            </a:r>
            <a:endParaRPr lang="en-US" b="1"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7E7FF8B-3F16-45F1-9516-177CBAA3AAA0}"/>
                  </a:ext>
                </a:extLst>
              </p:cNvPr>
              <p:cNvSpPr txBox="1"/>
              <p:nvPr/>
            </p:nvSpPr>
            <p:spPr>
              <a:xfrm>
                <a:off x="228600" y="1676400"/>
                <a:ext cx="8763000" cy="4878259"/>
              </a:xfrm>
              <a:prstGeom prst="rect">
                <a:avLst/>
              </a:prstGeom>
              <a:noFill/>
            </p:spPr>
            <p:txBody>
              <a:bodyPr wrap="square">
                <a:spAutoFit/>
              </a:bodyPr>
              <a:lstStyle/>
              <a:p>
                <a:pPr algn="l"/>
                <a:r>
                  <a:rPr lang="en-US" b="1" i="0" dirty="0">
                    <a:solidFill>
                      <a:srgbClr val="000000"/>
                    </a:solidFill>
                    <a:effectLst/>
                    <a:latin typeface="Roboto" panose="02000000000000000000" pitchFamily="2" charset="0"/>
                  </a:rPr>
                  <a:t>Example 1:</a:t>
                </a:r>
                <a:r>
                  <a:rPr lang="en-US" b="0" i="0" dirty="0">
                    <a:solidFill>
                      <a:srgbClr val="000000"/>
                    </a:solidFill>
                    <a:effectLst/>
                    <a:latin typeface="Roboto" panose="02000000000000000000" pitchFamily="2" charset="0"/>
                  </a:rPr>
                  <a:t> </a:t>
                </a:r>
                <a:r>
                  <a:rPr lang="en-US" b="1" i="0" dirty="0">
                    <a:solidFill>
                      <a:srgbClr val="000000"/>
                    </a:solidFill>
                    <a:effectLst/>
                    <a:latin typeface="Roboto" panose="02000000000000000000" pitchFamily="2" charset="0"/>
                  </a:rPr>
                  <a:t>Find the SSD, variance, and standard deviation </a:t>
                </a:r>
                <a:r>
                  <a:rPr lang="en-US" b="0" i="0" dirty="0">
                    <a:solidFill>
                      <a:srgbClr val="000000"/>
                    </a:solidFill>
                    <a:effectLst/>
                    <a:latin typeface="Roboto" panose="02000000000000000000" pitchFamily="2" charset="0"/>
                  </a:rPr>
                  <a:t>for the following </a:t>
                </a:r>
                <a:r>
                  <a:rPr lang="en-US" b="1" i="0" dirty="0">
                    <a:solidFill>
                      <a:srgbClr val="000000"/>
                    </a:solidFill>
                    <a:effectLst/>
                    <a:latin typeface="Roboto" panose="02000000000000000000" pitchFamily="2" charset="0"/>
                  </a:rPr>
                  <a:t>population of scores</a:t>
                </a:r>
                <a:r>
                  <a:rPr lang="en-US" b="0" i="0" dirty="0">
                    <a:solidFill>
                      <a:srgbClr val="000000"/>
                    </a:solidFill>
                    <a:effectLst/>
                    <a:latin typeface="Roboto" panose="02000000000000000000" pitchFamily="2" charset="0"/>
                  </a:rPr>
                  <a:t>: 1, 2, 3, 4, 5 using the list of steps given above.</a:t>
                </a:r>
              </a:p>
              <a:p>
                <a:pPr algn="l"/>
                <a:endParaRPr lang="en-US" sz="700" b="0" i="0" dirty="0">
                  <a:solidFill>
                    <a:srgbClr val="000000"/>
                  </a:solidFill>
                  <a:effectLst/>
                  <a:latin typeface="Roboto" panose="02000000000000000000" pitchFamily="2" charset="0"/>
                </a:endParaRPr>
              </a:p>
              <a:p>
                <a:pPr algn="l">
                  <a:buFont typeface="+mj-lt"/>
                  <a:buAutoNum type="arabicPeriod"/>
                </a:pPr>
                <a:r>
                  <a:rPr lang="en-US" b="1" i="0" dirty="0">
                    <a:solidFill>
                      <a:srgbClr val="000000"/>
                    </a:solidFill>
                    <a:effectLst/>
                    <a:latin typeface="Roboto" panose="02000000000000000000" pitchFamily="2" charset="0"/>
                  </a:rPr>
                  <a:t>Find the mean</a:t>
                </a:r>
                <a:r>
                  <a:rPr lang="en-US" b="0" i="0" dirty="0">
                    <a:solidFill>
                      <a:srgbClr val="000000"/>
                    </a:solidFill>
                    <a:effectLst/>
                    <a:latin typeface="Roboto" panose="02000000000000000000" pitchFamily="2" charset="0"/>
                  </a:rPr>
                  <a:t>. The mean of these five numbers (the population mean) is (1+2+3+4+5)/5 = 15/5 = 3.</a:t>
                </a:r>
              </a:p>
              <a:p>
                <a:pPr algn="l">
                  <a:buFont typeface="+mj-lt"/>
                  <a:buAutoNum type="arabicPeriod"/>
                </a:pPr>
                <a:endParaRPr lang="en-US" sz="1100" b="0" i="0" dirty="0">
                  <a:solidFill>
                    <a:srgbClr val="000000"/>
                  </a:solidFill>
                  <a:effectLst/>
                  <a:latin typeface="Roboto" panose="02000000000000000000" pitchFamily="2" charset="0"/>
                </a:endParaRPr>
              </a:p>
              <a:p>
                <a:pPr algn="l">
                  <a:buFont typeface="+mj-lt"/>
                  <a:buAutoNum type="arabicPeriod"/>
                </a:pPr>
                <a:r>
                  <a:rPr lang="en-US" b="0" i="0" dirty="0">
                    <a:solidFill>
                      <a:srgbClr val="000000"/>
                    </a:solidFill>
                    <a:effectLst/>
                    <a:latin typeface="Roboto" panose="02000000000000000000" pitchFamily="2" charset="0"/>
                  </a:rPr>
                  <a:t>Let’s use the definitional formula for SSD for its calculation: SSD is the sum of the squares of the differences (squared deviations) between the mean and the individual scores. The squared deviations are (3-1) </a:t>
                </a:r>
                <a:r>
                  <a:rPr lang="en-US" b="0" i="0" baseline="30000" dirty="0">
                    <a:solidFill>
                      <a:srgbClr val="000000"/>
                    </a:solidFill>
                    <a:effectLst/>
                    <a:latin typeface="Roboto" panose="02000000000000000000" pitchFamily="2" charset="0"/>
                  </a:rPr>
                  <a:t>2</a:t>
                </a:r>
                <a:r>
                  <a:rPr lang="en-US" b="0" i="0" dirty="0">
                    <a:solidFill>
                      <a:srgbClr val="000000"/>
                    </a:solidFill>
                    <a:effectLst/>
                    <a:latin typeface="Roboto" panose="02000000000000000000" pitchFamily="2" charset="0"/>
                  </a:rPr>
                  <a:t>, (3-2</a:t>
                </a:r>
                <a:r>
                  <a:rPr lang="en-US" b="0" i="0" baseline="30000" dirty="0">
                    <a:solidFill>
                      <a:srgbClr val="000000"/>
                    </a:solidFill>
                    <a:effectLst/>
                    <a:latin typeface="Roboto" panose="02000000000000000000" pitchFamily="2" charset="0"/>
                  </a:rPr>
                  <a:t>)2</a:t>
                </a:r>
                <a:r>
                  <a:rPr lang="en-US" b="0" i="0" dirty="0">
                    <a:solidFill>
                      <a:srgbClr val="000000"/>
                    </a:solidFill>
                    <a:effectLst/>
                    <a:latin typeface="Roboto" panose="02000000000000000000" pitchFamily="2" charset="0"/>
                  </a:rPr>
                  <a:t>, (3-3) </a:t>
                </a:r>
                <a:r>
                  <a:rPr lang="en-US" b="0" i="0" baseline="30000" dirty="0">
                    <a:solidFill>
                      <a:srgbClr val="000000"/>
                    </a:solidFill>
                    <a:effectLst/>
                    <a:latin typeface="Roboto" panose="02000000000000000000" pitchFamily="2" charset="0"/>
                  </a:rPr>
                  <a:t>2</a:t>
                </a:r>
                <a:r>
                  <a:rPr lang="en-US" b="0" i="0" dirty="0">
                    <a:solidFill>
                      <a:srgbClr val="000000"/>
                    </a:solidFill>
                    <a:effectLst/>
                    <a:latin typeface="Roboto" panose="02000000000000000000" pitchFamily="2" charset="0"/>
                  </a:rPr>
                  <a:t>, (3-4) </a:t>
                </a:r>
                <a:r>
                  <a:rPr lang="en-US" b="0" i="0" baseline="30000" dirty="0">
                    <a:solidFill>
                      <a:srgbClr val="000000"/>
                    </a:solidFill>
                    <a:effectLst/>
                    <a:latin typeface="Roboto" panose="02000000000000000000" pitchFamily="2" charset="0"/>
                  </a:rPr>
                  <a:t>2</a:t>
                </a:r>
                <a:r>
                  <a:rPr lang="en-US" b="0" i="0" dirty="0">
                    <a:solidFill>
                      <a:srgbClr val="000000"/>
                    </a:solidFill>
                    <a:effectLst/>
                    <a:latin typeface="Roboto" panose="02000000000000000000" pitchFamily="2" charset="0"/>
                  </a:rPr>
                  <a:t>, and (3-5) </a:t>
                </a:r>
                <a:r>
                  <a:rPr lang="en-US" b="0" i="0" baseline="30000" dirty="0">
                    <a:solidFill>
                      <a:srgbClr val="000000"/>
                    </a:solidFill>
                    <a:effectLst/>
                    <a:latin typeface="Roboto" panose="02000000000000000000" pitchFamily="2" charset="0"/>
                  </a:rPr>
                  <a:t>2</a:t>
                </a:r>
                <a:r>
                  <a:rPr lang="en-US" b="0" i="0" dirty="0">
                    <a:solidFill>
                      <a:srgbClr val="000000"/>
                    </a:solidFill>
                    <a:effectLst/>
                    <a:latin typeface="Roboto" panose="02000000000000000000" pitchFamily="2" charset="0"/>
                  </a:rPr>
                  <a:t>. That is, 4, 1, 0, 1, and 4. The SSD is then 4 + 1 + 0 + 1 + 4 = 10.</a:t>
                </a:r>
              </a:p>
              <a:p>
                <a:pPr algn="l">
                  <a:buFont typeface="+mj-lt"/>
                  <a:buAutoNum type="arabicPeriod"/>
                </a:pPr>
                <a:r>
                  <a:rPr lang="en-US" b="0" i="0" dirty="0">
                    <a:solidFill>
                      <a:srgbClr val="000000"/>
                    </a:solidFill>
                    <a:effectLst/>
                    <a:latin typeface="Roboto" panose="02000000000000000000" pitchFamily="2" charset="0"/>
                  </a:rPr>
                  <a:t>Divide SSD by n, since this is a population of scores, to </a:t>
                </a:r>
                <a:r>
                  <a:rPr lang="en-US" b="1" i="0" dirty="0">
                    <a:solidFill>
                      <a:srgbClr val="000000"/>
                    </a:solidFill>
                    <a:effectLst/>
                    <a:latin typeface="Roboto" panose="02000000000000000000" pitchFamily="2" charset="0"/>
                  </a:rPr>
                  <a:t>get the variance</a:t>
                </a:r>
                <a:r>
                  <a:rPr lang="en-US" b="0" i="0" dirty="0">
                    <a:solidFill>
                      <a:srgbClr val="000000"/>
                    </a:solidFill>
                    <a:effectLst/>
                    <a:latin typeface="Roboto" panose="02000000000000000000" pitchFamily="2" charset="0"/>
                  </a:rPr>
                  <a:t>. So the variance is 10/5 = 2.</a:t>
                </a:r>
              </a:p>
              <a:p>
                <a:pPr algn="l">
                  <a:buFont typeface="+mj-lt"/>
                  <a:buAutoNum type="arabicPeriod"/>
                </a:pPr>
                <a:r>
                  <a:rPr lang="en-US" b="0" i="0" dirty="0">
                    <a:solidFill>
                      <a:srgbClr val="000000"/>
                    </a:solidFill>
                    <a:effectLst/>
                    <a:latin typeface="Roboto" panose="02000000000000000000" pitchFamily="2" charset="0"/>
                  </a:rPr>
                  <a:t>The standard deviation is the square root of the variance. So the standard deviation is the square root of 2. = </a:t>
                </a:r>
                <a14:m>
                  <m:oMath xmlns:m="http://schemas.openxmlformats.org/officeDocument/2006/math">
                    <m:rad>
                      <m:radPr>
                        <m:degHide m:val="on"/>
                        <m:ctrlPr>
                          <a:rPr lang="en-US" b="0" i="1" smtClean="0">
                            <a:solidFill>
                              <a:srgbClr val="000000"/>
                            </a:solidFill>
                            <a:effectLst/>
                            <a:latin typeface="Cambria Math" panose="02040503050406030204" pitchFamily="18" charset="0"/>
                          </a:rPr>
                        </m:ctrlPr>
                      </m:radPr>
                      <m:deg/>
                      <m:e>
                        <m:r>
                          <a:rPr lang="en-IN" b="0" i="1" smtClean="0">
                            <a:solidFill>
                              <a:srgbClr val="000000"/>
                            </a:solidFill>
                            <a:effectLst/>
                            <a:latin typeface="Cambria Math" panose="02040503050406030204" pitchFamily="18" charset="0"/>
                          </a:rPr>
                          <m:t>2</m:t>
                        </m:r>
                      </m:e>
                    </m:rad>
                  </m:oMath>
                </a14:m>
                <a:r>
                  <a:rPr lang="en-US" b="0" i="0" dirty="0">
                    <a:solidFill>
                      <a:srgbClr val="000000"/>
                    </a:solidFill>
                    <a:effectLst/>
                    <a:latin typeface="Roboto" panose="02000000000000000000" pitchFamily="2" charset="0"/>
                  </a:rPr>
                  <a:t>   =</a:t>
                </a:r>
                <a:r>
                  <a:rPr lang="en-IN" b="0" i="0" dirty="0">
                    <a:solidFill>
                      <a:srgbClr val="202124"/>
                    </a:solidFill>
                    <a:effectLst/>
                    <a:latin typeface="arial" panose="020B0604020202020204" pitchFamily="34" charset="0"/>
                  </a:rPr>
                  <a:t>1.4142</a:t>
                </a:r>
                <a:endParaRPr lang="en-US" b="0" i="0" dirty="0">
                  <a:solidFill>
                    <a:srgbClr val="000000"/>
                  </a:solidFill>
                  <a:effectLst/>
                  <a:latin typeface="Roboto" panose="02000000000000000000" pitchFamily="2" charset="0"/>
                </a:endParaRPr>
              </a:p>
              <a:p>
                <a:pPr algn="l"/>
                <a:r>
                  <a:rPr lang="en-US" b="0" i="0" dirty="0">
                    <a:solidFill>
                      <a:srgbClr val="000000"/>
                    </a:solidFill>
                    <a:effectLst/>
                    <a:latin typeface="Roboto" panose="02000000000000000000" pitchFamily="2" charset="0"/>
                  </a:rPr>
                  <a:t>For practice, let’s also compute the SSD using the computational formula, ∑</a:t>
                </a:r>
                <a:r>
                  <a:rPr lang="en-US" b="0" i="0" baseline="-25000" dirty="0" err="1">
                    <a:solidFill>
                      <a:srgbClr val="000000"/>
                    </a:solidFill>
                    <a:effectLst/>
                    <a:latin typeface="Roboto" panose="02000000000000000000" pitchFamily="2" charset="0"/>
                  </a:rPr>
                  <a:t>i</a:t>
                </a:r>
                <a:r>
                  <a:rPr lang="en-US" b="0" i="0" dirty="0">
                    <a:solidFill>
                      <a:srgbClr val="000000"/>
                    </a:solidFill>
                    <a:effectLst/>
                    <a:latin typeface="Roboto" panose="02000000000000000000" pitchFamily="2" charset="0"/>
                  </a:rPr>
                  <a:t> (x</a:t>
                </a:r>
                <a:r>
                  <a:rPr lang="en-US" b="0" i="0" baseline="-25000" dirty="0">
                    <a:solidFill>
                      <a:srgbClr val="000000"/>
                    </a:solidFill>
                    <a:effectLst/>
                    <a:latin typeface="Roboto" panose="02000000000000000000" pitchFamily="2" charset="0"/>
                  </a:rPr>
                  <a:t>i</a:t>
                </a:r>
                <a:r>
                  <a:rPr lang="en-US" b="0" i="0" dirty="0">
                    <a:solidFill>
                      <a:srgbClr val="000000"/>
                    </a:solidFill>
                    <a:effectLst/>
                    <a:latin typeface="Roboto" panose="02000000000000000000" pitchFamily="2" charset="0"/>
                  </a:rPr>
                  <a:t>) </a:t>
                </a:r>
                <a:r>
                  <a:rPr lang="en-US" b="0" i="0" baseline="30000" dirty="0">
                    <a:solidFill>
                      <a:srgbClr val="000000"/>
                    </a:solidFill>
                    <a:effectLst/>
                    <a:latin typeface="Roboto" panose="02000000000000000000" pitchFamily="2" charset="0"/>
                  </a:rPr>
                  <a:t>2</a:t>
                </a:r>
                <a:r>
                  <a:rPr lang="en-US" b="0" i="0" dirty="0">
                    <a:solidFill>
                      <a:srgbClr val="000000"/>
                    </a:solidFill>
                    <a:effectLst/>
                    <a:latin typeface="Roboto" panose="02000000000000000000" pitchFamily="2" charset="0"/>
                  </a:rPr>
                  <a:t> – (1/N)(∑</a:t>
                </a:r>
                <a:r>
                  <a:rPr lang="en-US" b="0" i="0" baseline="-25000" dirty="0" err="1">
                    <a:solidFill>
                      <a:srgbClr val="000000"/>
                    </a:solidFill>
                    <a:effectLst/>
                    <a:latin typeface="Roboto" panose="02000000000000000000" pitchFamily="2" charset="0"/>
                  </a:rPr>
                  <a:t>i</a:t>
                </a:r>
                <a:r>
                  <a:rPr lang="en-US" b="0" i="0" dirty="0">
                    <a:solidFill>
                      <a:srgbClr val="000000"/>
                    </a:solidFill>
                    <a:effectLst/>
                    <a:latin typeface="Roboto" panose="02000000000000000000" pitchFamily="2" charset="0"/>
                  </a:rPr>
                  <a:t> x</a:t>
                </a:r>
                <a:r>
                  <a:rPr lang="en-US" b="0" i="0" baseline="-25000" dirty="0">
                    <a:solidFill>
                      <a:srgbClr val="000000"/>
                    </a:solidFill>
                    <a:effectLst/>
                    <a:latin typeface="Roboto" panose="02000000000000000000" pitchFamily="2" charset="0"/>
                  </a:rPr>
                  <a:t>i</a:t>
                </a:r>
                <a:r>
                  <a:rPr lang="en-US" b="0" i="0" dirty="0">
                    <a:solidFill>
                      <a:srgbClr val="000000"/>
                    </a:solidFill>
                    <a:effectLst/>
                    <a:latin typeface="Roboto" panose="02000000000000000000" pitchFamily="2" charset="0"/>
                  </a:rPr>
                  <a:t>) </a:t>
                </a:r>
                <a:r>
                  <a:rPr lang="en-US" b="0" i="0" baseline="30000" dirty="0">
                    <a:solidFill>
                      <a:srgbClr val="000000"/>
                    </a:solidFill>
                    <a:effectLst/>
                    <a:latin typeface="Roboto" panose="02000000000000000000" pitchFamily="2" charset="0"/>
                  </a:rPr>
                  <a:t>2</a:t>
                </a:r>
                <a:r>
                  <a:rPr lang="en-US" b="0" i="0" dirty="0">
                    <a:solidFill>
                      <a:srgbClr val="000000"/>
                    </a:solidFill>
                    <a:effectLst/>
                    <a:latin typeface="Roboto" panose="02000000000000000000" pitchFamily="2" charset="0"/>
                  </a:rPr>
                  <a:t>. ∑</a:t>
                </a:r>
                <a:r>
                  <a:rPr lang="en-US" b="0" i="0" baseline="-25000" dirty="0" err="1">
                    <a:solidFill>
                      <a:srgbClr val="000000"/>
                    </a:solidFill>
                    <a:effectLst/>
                    <a:latin typeface="Roboto" panose="02000000000000000000" pitchFamily="2" charset="0"/>
                  </a:rPr>
                  <a:t>i</a:t>
                </a:r>
                <a:r>
                  <a:rPr lang="en-US" b="0" i="0" dirty="0">
                    <a:solidFill>
                      <a:srgbClr val="000000"/>
                    </a:solidFill>
                    <a:effectLst/>
                    <a:latin typeface="Roboto" panose="02000000000000000000" pitchFamily="2" charset="0"/>
                  </a:rPr>
                  <a:t> (x</a:t>
                </a:r>
                <a:r>
                  <a:rPr lang="en-US" b="0" i="0" baseline="-25000" dirty="0">
                    <a:solidFill>
                      <a:srgbClr val="000000"/>
                    </a:solidFill>
                    <a:effectLst/>
                    <a:latin typeface="Roboto" panose="02000000000000000000" pitchFamily="2" charset="0"/>
                  </a:rPr>
                  <a:t>i</a:t>
                </a:r>
                <a:r>
                  <a:rPr lang="en-US" b="0" i="0" dirty="0">
                    <a:solidFill>
                      <a:srgbClr val="000000"/>
                    </a:solidFill>
                    <a:effectLst/>
                    <a:latin typeface="Roboto" panose="02000000000000000000" pitchFamily="2" charset="0"/>
                  </a:rPr>
                  <a:t>) </a:t>
                </a:r>
                <a:r>
                  <a:rPr lang="en-US" b="0" i="0" baseline="30000" dirty="0">
                    <a:solidFill>
                      <a:srgbClr val="000000"/>
                    </a:solidFill>
                    <a:effectLst/>
                    <a:latin typeface="Roboto" panose="02000000000000000000" pitchFamily="2" charset="0"/>
                  </a:rPr>
                  <a:t>2</a:t>
                </a:r>
                <a:r>
                  <a:rPr lang="en-US" b="0" i="0" dirty="0">
                    <a:solidFill>
                      <a:srgbClr val="000000"/>
                    </a:solidFill>
                    <a:effectLst/>
                    <a:latin typeface="Roboto" panose="02000000000000000000" pitchFamily="2" charset="0"/>
                  </a:rPr>
                  <a:t> = 12 + 22+ 32 + 42 + 52 = 1 + 4 + 9 + 16 + 25 = 55. (1/N)(∑</a:t>
                </a:r>
                <a:r>
                  <a:rPr lang="en-US" b="0" i="0" baseline="-25000" dirty="0" err="1">
                    <a:solidFill>
                      <a:srgbClr val="000000"/>
                    </a:solidFill>
                    <a:effectLst/>
                    <a:latin typeface="Roboto" panose="02000000000000000000" pitchFamily="2" charset="0"/>
                  </a:rPr>
                  <a:t>i</a:t>
                </a:r>
                <a:r>
                  <a:rPr lang="en-US" b="0" i="0" dirty="0">
                    <a:solidFill>
                      <a:srgbClr val="000000"/>
                    </a:solidFill>
                    <a:effectLst/>
                    <a:latin typeface="Roboto" panose="02000000000000000000" pitchFamily="2" charset="0"/>
                  </a:rPr>
                  <a:t> x</a:t>
                </a:r>
                <a:r>
                  <a:rPr lang="en-US" b="0" i="0" baseline="-25000" dirty="0">
                    <a:solidFill>
                      <a:srgbClr val="000000"/>
                    </a:solidFill>
                    <a:effectLst/>
                    <a:latin typeface="Roboto" panose="02000000000000000000" pitchFamily="2" charset="0"/>
                  </a:rPr>
                  <a:t>i</a:t>
                </a:r>
                <a:r>
                  <a:rPr lang="en-US" b="0" i="0" dirty="0">
                    <a:solidFill>
                      <a:srgbClr val="000000"/>
                    </a:solidFill>
                    <a:effectLst/>
                    <a:latin typeface="Roboto" panose="02000000000000000000" pitchFamily="2" charset="0"/>
                  </a:rPr>
                  <a:t>) </a:t>
                </a:r>
                <a:r>
                  <a:rPr lang="en-US" b="0" i="0" baseline="30000" dirty="0">
                    <a:solidFill>
                      <a:srgbClr val="000000"/>
                    </a:solidFill>
                    <a:effectLst/>
                    <a:latin typeface="Roboto" panose="02000000000000000000" pitchFamily="2" charset="0"/>
                  </a:rPr>
                  <a:t>2</a:t>
                </a:r>
                <a:r>
                  <a:rPr lang="en-US" b="0" i="0" dirty="0">
                    <a:solidFill>
                      <a:srgbClr val="000000"/>
                    </a:solidFill>
                    <a:effectLst/>
                    <a:latin typeface="Roboto" panose="02000000000000000000" pitchFamily="2" charset="0"/>
                  </a:rPr>
                  <a:t> = (1/5) (1 + 2 + 3 + 4 + 5) </a:t>
                </a:r>
                <a:r>
                  <a:rPr lang="en-US" b="0" i="0" baseline="30000" dirty="0">
                    <a:solidFill>
                      <a:srgbClr val="000000"/>
                    </a:solidFill>
                    <a:effectLst/>
                    <a:latin typeface="Roboto" panose="02000000000000000000" pitchFamily="2" charset="0"/>
                  </a:rPr>
                  <a:t>2</a:t>
                </a:r>
                <a:r>
                  <a:rPr lang="en-US" b="0" i="0" dirty="0">
                    <a:solidFill>
                      <a:srgbClr val="000000"/>
                    </a:solidFill>
                    <a:effectLst/>
                    <a:latin typeface="Roboto" panose="02000000000000000000" pitchFamily="2" charset="0"/>
                  </a:rPr>
                  <a:t> = (1/5) (15</a:t>
                </a:r>
                <a:r>
                  <a:rPr lang="en-US" b="0" i="0" baseline="30000" dirty="0">
                    <a:solidFill>
                      <a:srgbClr val="000000"/>
                    </a:solidFill>
                    <a:effectLst/>
                    <a:latin typeface="Roboto" panose="02000000000000000000" pitchFamily="2" charset="0"/>
                  </a:rPr>
                  <a:t>2</a:t>
                </a:r>
                <a:r>
                  <a:rPr lang="en-US" b="0" i="0" dirty="0">
                    <a:solidFill>
                      <a:srgbClr val="000000"/>
                    </a:solidFill>
                    <a:effectLst/>
                    <a:latin typeface="Roboto" panose="02000000000000000000" pitchFamily="2" charset="0"/>
                  </a:rPr>
                  <a:t>) = 45. So SSD = 55 – 45 = 10, just like before.</a:t>
                </a:r>
              </a:p>
            </p:txBody>
          </p:sp>
        </mc:Choice>
        <mc:Fallback xmlns="">
          <p:sp>
            <p:nvSpPr>
              <p:cNvPr id="4" name="TextBox 3">
                <a:extLst>
                  <a:ext uri="{FF2B5EF4-FFF2-40B4-BE49-F238E27FC236}">
                    <a16:creationId xmlns:a16="http://schemas.microsoft.com/office/drawing/2014/main" id="{57E7FF8B-3F16-45F1-9516-177CBAA3AAA0}"/>
                  </a:ext>
                </a:extLst>
              </p:cNvPr>
              <p:cNvSpPr txBox="1">
                <a:spLocks noRot="1" noChangeAspect="1" noMove="1" noResize="1" noEditPoints="1" noAdjustHandles="1" noChangeArrowheads="1" noChangeShapeType="1" noTextEdit="1"/>
              </p:cNvSpPr>
              <p:nvPr/>
            </p:nvSpPr>
            <p:spPr>
              <a:xfrm>
                <a:off x="228600" y="1676400"/>
                <a:ext cx="8763000" cy="4878259"/>
              </a:xfrm>
              <a:prstGeom prst="rect">
                <a:avLst/>
              </a:prstGeom>
              <a:blipFill>
                <a:blip r:embed="rId2"/>
                <a:stretch>
                  <a:fillRect l="-626" t="-500" r="-1113" b="-125"/>
                </a:stretch>
              </a:blipFill>
            </p:spPr>
            <p:txBody>
              <a:bodyPr/>
              <a:lstStyle/>
              <a:p>
                <a:r>
                  <a:rPr lang="en-IN">
                    <a:noFill/>
                  </a:rPr>
                  <a:t> </a:t>
                </a:r>
              </a:p>
            </p:txBody>
          </p:sp>
        </mc:Fallback>
      </mc:AlternateContent>
    </p:spTree>
    <p:extLst>
      <p:ext uri="{BB962C8B-B14F-4D97-AF65-F5344CB8AC3E}">
        <p14:creationId xmlns:p14="http://schemas.microsoft.com/office/powerpoint/2010/main" val="2619940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23EC616-B11E-491A-AF34-B70E27135887}"/>
                  </a:ext>
                </a:extLst>
              </p:cNvPr>
              <p:cNvSpPr txBox="1"/>
              <p:nvPr/>
            </p:nvSpPr>
            <p:spPr>
              <a:xfrm>
                <a:off x="381000" y="1981200"/>
                <a:ext cx="8382000" cy="4550413"/>
              </a:xfrm>
              <a:prstGeom prst="rect">
                <a:avLst/>
              </a:prstGeom>
              <a:noFill/>
            </p:spPr>
            <p:txBody>
              <a:bodyPr wrap="square">
                <a:spAutoFit/>
              </a:bodyPr>
              <a:lstStyle/>
              <a:p>
                <a:pPr algn="l"/>
                <a:r>
                  <a:rPr lang="en-US" b="1" i="0" dirty="0">
                    <a:solidFill>
                      <a:srgbClr val="000000"/>
                    </a:solidFill>
                    <a:effectLst/>
                    <a:latin typeface="Roboto" panose="02000000000000000000" pitchFamily="2" charset="0"/>
                  </a:rPr>
                  <a:t>Example 2:</a:t>
                </a:r>
                <a:r>
                  <a:rPr lang="en-US" b="0" i="0" dirty="0">
                    <a:solidFill>
                      <a:srgbClr val="000000"/>
                    </a:solidFill>
                    <a:effectLst/>
                    <a:latin typeface="Roboto" panose="02000000000000000000" pitchFamily="2" charset="0"/>
                  </a:rPr>
                  <a:t> Find the SSD, variance, and standard deviation for the following </a:t>
                </a:r>
                <a:r>
                  <a:rPr lang="en-US" b="1" i="0" dirty="0">
                    <a:solidFill>
                      <a:srgbClr val="000000"/>
                    </a:solidFill>
                    <a:effectLst/>
                    <a:latin typeface="Roboto" panose="02000000000000000000" pitchFamily="2" charset="0"/>
                  </a:rPr>
                  <a:t>sample of scores</a:t>
                </a:r>
                <a:r>
                  <a:rPr lang="en-US" b="0" i="0" dirty="0">
                    <a:solidFill>
                      <a:srgbClr val="000000"/>
                    </a:solidFill>
                    <a:effectLst/>
                    <a:latin typeface="Roboto" panose="02000000000000000000" pitchFamily="2" charset="0"/>
                  </a:rPr>
                  <a:t>: 1, 3, 3, 5.</a:t>
                </a:r>
              </a:p>
              <a:p>
                <a:pPr algn="l"/>
                <a:endParaRPr lang="en-US" b="0" i="0" dirty="0">
                  <a:solidFill>
                    <a:srgbClr val="000000"/>
                  </a:solidFill>
                  <a:effectLst/>
                  <a:latin typeface="Roboto" panose="02000000000000000000" pitchFamily="2" charset="0"/>
                </a:endParaRPr>
              </a:p>
              <a:p>
                <a:pPr algn="l">
                  <a:buFont typeface="+mj-lt"/>
                  <a:buAutoNum type="arabicPeriod"/>
                </a:pPr>
                <a:r>
                  <a:rPr lang="en-US" b="0" i="0" dirty="0">
                    <a:solidFill>
                      <a:srgbClr val="000000"/>
                    </a:solidFill>
                    <a:effectLst/>
                    <a:latin typeface="Roboto" panose="02000000000000000000" pitchFamily="2" charset="0"/>
                  </a:rPr>
                  <a:t>The average of these four numbers (the sample mean) is (1+3+3+5)/4 = 12/4 = 3.</a:t>
                </a:r>
              </a:p>
              <a:p>
                <a:pPr algn="l"/>
                <a:endParaRPr lang="en-US" b="0" i="0" dirty="0">
                  <a:solidFill>
                    <a:srgbClr val="000000"/>
                  </a:solidFill>
                  <a:effectLst/>
                  <a:latin typeface="Roboto" panose="02000000000000000000" pitchFamily="2" charset="0"/>
                </a:endParaRPr>
              </a:p>
              <a:p>
                <a:pPr algn="l">
                  <a:buFont typeface="+mj-lt"/>
                  <a:buAutoNum type="arabicPeriod"/>
                </a:pPr>
                <a:r>
                  <a:rPr lang="en-US" b="0" i="0" dirty="0">
                    <a:solidFill>
                      <a:srgbClr val="000000"/>
                    </a:solidFill>
                    <a:effectLst/>
                    <a:latin typeface="Roboto" panose="02000000000000000000" pitchFamily="2" charset="0"/>
                  </a:rPr>
                  <a:t>So, SSD = (3-1)</a:t>
                </a:r>
                <a:r>
                  <a:rPr lang="en-US" b="0" i="0" baseline="30000" dirty="0">
                    <a:solidFill>
                      <a:srgbClr val="000000"/>
                    </a:solidFill>
                    <a:effectLst/>
                    <a:latin typeface="Roboto" panose="02000000000000000000" pitchFamily="2" charset="0"/>
                  </a:rPr>
                  <a:t>2</a:t>
                </a:r>
                <a:r>
                  <a:rPr lang="en-US" b="0" i="0" dirty="0">
                    <a:solidFill>
                      <a:srgbClr val="000000"/>
                    </a:solidFill>
                    <a:effectLst/>
                    <a:latin typeface="Roboto" panose="02000000000000000000" pitchFamily="2" charset="0"/>
                  </a:rPr>
                  <a:t> + (3-3)</a:t>
                </a:r>
                <a:r>
                  <a:rPr lang="en-US" b="0" i="0" baseline="30000" dirty="0">
                    <a:solidFill>
                      <a:srgbClr val="000000"/>
                    </a:solidFill>
                    <a:effectLst/>
                    <a:latin typeface="Roboto" panose="02000000000000000000" pitchFamily="2" charset="0"/>
                  </a:rPr>
                  <a:t>2</a:t>
                </a:r>
                <a:r>
                  <a:rPr lang="en-US" b="0" i="0" dirty="0">
                    <a:solidFill>
                      <a:srgbClr val="000000"/>
                    </a:solidFill>
                    <a:effectLst/>
                    <a:latin typeface="Roboto" panose="02000000000000000000" pitchFamily="2" charset="0"/>
                  </a:rPr>
                  <a:t> + (3-3)</a:t>
                </a:r>
                <a:r>
                  <a:rPr lang="en-US" b="0" i="0" baseline="30000" dirty="0">
                    <a:solidFill>
                      <a:srgbClr val="000000"/>
                    </a:solidFill>
                    <a:effectLst/>
                    <a:latin typeface="Roboto" panose="02000000000000000000" pitchFamily="2" charset="0"/>
                  </a:rPr>
                  <a:t>2</a:t>
                </a:r>
                <a:r>
                  <a:rPr lang="en-US" b="0" i="0" dirty="0">
                    <a:solidFill>
                      <a:srgbClr val="000000"/>
                    </a:solidFill>
                    <a:effectLst/>
                    <a:latin typeface="Roboto" panose="02000000000000000000" pitchFamily="2" charset="0"/>
                  </a:rPr>
                  <a:t> + (3-5)</a:t>
                </a:r>
                <a:r>
                  <a:rPr lang="en-US" b="0" i="0" baseline="30000" dirty="0">
                    <a:solidFill>
                      <a:srgbClr val="000000"/>
                    </a:solidFill>
                    <a:effectLst/>
                    <a:latin typeface="Roboto" panose="02000000000000000000" pitchFamily="2" charset="0"/>
                  </a:rPr>
                  <a:t>2</a:t>
                </a:r>
                <a:r>
                  <a:rPr lang="en-US" b="0" i="0" dirty="0">
                    <a:solidFill>
                      <a:srgbClr val="000000"/>
                    </a:solidFill>
                    <a:effectLst/>
                    <a:latin typeface="Roboto" panose="02000000000000000000" pitchFamily="2" charset="0"/>
                  </a:rPr>
                  <a:t> = 4 + 0 + 0 + 4 = 8.</a:t>
                </a:r>
              </a:p>
              <a:p>
                <a:pPr algn="l"/>
                <a:endParaRPr lang="en-US" b="0" i="0" dirty="0">
                  <a:solidFill>
                    <a:srgbClr val="000000"/>
                  </a:solidFill>
                  <a:effectLst/>
                  <a:latin typeface="Roboto" panose="02000000000000000000" pitchFamily="2" charset="0"/>
                </a:endParaRPr>
              </a:p>
              <a:p>
                <a:pPr algn="l">
                  <a:buFont typeface="+mj-lt"/>
                  <a:buAutoNum type="arabicPeriod"/>
                </a:pPr>
                <a:r>
                  <a:rPr lang="en-US" b="0" i="0" dirty="0">
                    <a:solidFill>
                      <a:srgbClr val="000000"/>
                    </a:solidFill>
                    <a:effectLst/>
                    <a:latin typeface="Roboto" panose="02000000000000000000" pitchFamily="2" charset="0"/>
                  </a:rPr>
                  <a:t>Now, because we were told that these scores constitute a sample, we’ll divide SSD by n-1 to get the sample variance. </a:t>
                </a:r>
              </a:p>
              <a:p>
                <a:pPr algn="l">
                  <a:buFont typeface="+mj-lt"/>
                  <a:buAutoNum type="arabicPeriod"/>
                </a:pPr>
                <a:endParaRPr lang="en-US" b="0" i="0" dirty="0">
                  <a:solidFill>
                    <a:srgbClr val="000000"/>
                  </a:solidFill>
                  <a:effectLst/>
                  <a:latin typeface="Roboto" panose="02000000000000000000" pitchFamily="2" charset="0"/>
                </a:endParaRPr>
              </a:p>
              <a:p>
                <a:pPr algn="l">
                  <a:buFont typeface="+mj-lt"/>
                  <a:buAutoNum type="arabicPeriod"/>
                </a:pPr>
                <a:r>
                  <a:rPr lang="en-US" b="0" i="0" dirty="0">
                    <a:solidFill>
                      <a:srgbClr val="000000"/>
                    </a:solidFill>
                    <a:effectLst/>
                    <a:latin typeface="Roboto" panose="02000000000000000000" pitchFamily="2" charset="0"/>
                  </a:rPr>
                  <a:t>In our case we have four scores, so n = 4 so n-1 = 3. Therefore, our sample variance is 8/3.</a:t>
                </a:r>
              </a:p>
              <a:p>
                <a:pPr algn="l">
                  <a:buFont typeface="+mj-lt"/>
                  <a:buAutoNum type="arabicPeriod"/>
                </a:pPr>
                <a:endParaRPr lang="en-US" b="0" i="0" dirty="0">
                  <a:solidFill>
                    <a:srgbClr val="000000"/>
                  </a:solidFill>
                  <a:effectLst/>
                  <a:latin typeface="Roboto" panose="02000000000000000000" pitchFamily="2" charset="0"/>
                </a:endParaRPr>
              </a:p>
              <a:p>
                <a:pPr>
                  <a:buFont typeface="+mj-lt"/>
                  <a:buAutoNum type="arabicPeriod"/>
                </a:pPr>
                <a:r>
                  <a:rPr lang="en-US" b="0" i="0" dirty="0">
                    <a:solidFill>
                      <a:srgbClr val="000000"/>
                    </a:solidFill>
                    <a:effectLst/>
                    <a:latin typeface="Roboto" panose="02000000000000000000" pitchFamily="2" charset="0"/>
                  </a:rPr>
                  <a:t>And the </a:t>
                </a:r>
                <a:r>
                  <a:rPr lang="en-US" b="1" i="0" dirty="0">
                    <a:solidFill>
                      <a:srgbClr val="000000"/>
                    </a:solidFill>
                    <a:effectLst/>
                    <a:latin typeface="Roboto" panose="02000000000000000000" pitchFamily="2" charset="0"/>
                  </a:rPr>
                  <a:t>sample standard deviation </a:t>
                </a:r>
                <a:r>
                  <a:rPr lang="en-US" b="0" i="0" dirty="0">
                    <a:solidFill>
                      <a:srgbClr val="000000"/>
                    </a:solidFill>
                    <a:effectLst/>
                    <a:latin typeface="Roboto" panose="02000000000000000000" pitchFamily="2" charset="0"/>
                  </a:rPr>
                  <a:t>is square root of 8/3 = </a:t>
                </a:r>
                <a14:m>
                  <m:oMath xmlns:m="http://schemas.openxmlformats.org/officeDocument/2006/math">
                    <m:rad>
                      <m:radPr>
                        <m:degHide m:val="on"/>
                        <m:ctrlPr>
                          <a:rPr lang="en-US" b="0" i="1" smtClean="0">
                            <a:solidFill>
                              <a:srgbClr val="000000"/>
                            </a:solidFill>
                            <a:effectLst/>
                            <a:latin typeface="Cambria Math" panose="02040503050406030204" pitchFamily="18" charset="0"/>
                          </a:rPr>
                        </m:ctrlPr>
                      </m:radPr>
                      <m:deg/>
                      <m:e>
                        <m:r>
                          <a:rPr lang="en-IN" b="0" i="1" smtClean="0">
                            <a:solidFill>
                              <a:srgbClr val="000000"/>
                            </a:solidFill>
                            <a:effectLst/>
                            <a:latin typeface="Cambria Math" panose="02040503050406030204" pitchFamily="18" charset="0"/>
                          </a:rPr>
                          <m:t>2.6</m:t>
                        </m:r>
                      </m:e>
                    </m:rad>
                  </m:oMath>
                </a14:m>
                <a:r>
                  <a:rPr lang="en-US" b="0" i="0" dirty="0">
                    <a:solidFill>
                      <a:srgbClr val="000000"/>
                    </a:solidFill>
                    <a:effectLst/>
                    <a:latin typeface="Roboto" panose="02000000000000000000" pitchFamily="2" charset="0"/>
                  </a:rPr>
                  <a:t>  (SQRT 0F 2.6) = </a:t>
                </a:r>
                <a:r>
                  <a:rPr lang="en-IN" dirty="0"/>
                  <a:t>1.6124</a:t>
                </a:r>
                <a:endParaRPr lang="en-US" b="0" i="0" dirty="0">
                  <a:solidFill>
                    <a:srgbClr val="000000"/>
                  </a:solidFill>
                  <a:effectLst/>
                  <a:latin typeface="Roboto" panose="02000000000000000000" pitchFamily="2" charset="0"/>
                </a:endParaRPr>
              </a:p>
            </p:txBody>
          </p:sp>
        </mc:Choice>
        <mc:Fallback xmlns="">
          <p:sp>
            <p:nvSpPr>
              <p:cNvPr id="3" name="TextBox 2">
                <a:extLst>
                  <a:ext uri="{FF2B5EF4-FFF2-40B4-BE49-F238E27FC236}">
                    <a16:creationId xmlns:a16="http://schemas.microsoft.com/office/drawing/2014/main" id="{F23EC616-B11E-491A-AF34-B70E27135887}"/>
                  </a:ext>
                </a:extLst>
              </p:cNvPr>
              <p:cNvSpPr txBox="1">
                <a:spLocks noRot="1" noChangeAspect="1" noMove="1" noResize="1" noEditPoints="1" noAdjustHandles="1" noChangeArrowheads="1" noChangeShapeType="1" noTextEdit="1"/>
              </p:cNvSpPr>
              <p:nvPr/>
            </p:nvSpPr>
            <p:spPr>
              <a:xfrm>
                <a:off x="381000" y="1981200"/>
                <a:ext cx="8382000" cy="4550413"/>
              </a:xfrm>
              <a:prstGeom prst="rect">
                <a:avLst/>
              </a:prstGeom>
              <a:blipFill>
                <a:blip r:embed="rId2"/>
                <a:stretch>
                  <a:fillRect l="-655" t="-536" r="-945" b="-1206"/>
                </a:stretch>
              </a:blipFill>
            </p:spPr>
            <p:txBody>
              <a:bodyPr/>
              <a:lstStyle/>
              <a:p>
                <a:r>
                  <a:rPr lang="en-IN">
                    <a:noFill/>
                  </a:rPr>
                  <a:t> </a:t>
                </a:r>
              </a:p>
            </p:txBody>
          </p:sp>
        </mc:Fallback>
      </mc:AlternateContent>
      <p:sp>
        <p:nvSpPr>
          <p:cNvPr id="5" name="Title 2">
            <a:extLst>
              <a:ext uri="{FF2B5EF4-FFF2-40B4-BE49-F238E27FC236}">
                <a16:creationId xmlns:a16="http://schemas.microsoft.com/office/drawing/2014/main" id="{D618E1D1-B004-4968-B4CE-1A282ACF2414}"/>
              </a:ext>
            </a:extLst>
          </p:cNvPr>
          <p:cNvSpPr txBox="1">
            <a:spLocks/>
          </p:cNvSpPr>
          <p:nvPr/>
        </p:nvSpPr>
        <p:spPr>
          <a:xfrm>
            <a:off x="457200" y="1219200"/>
            <a:ext cx="8229600" cy="3810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47500" lnSpcReduction="20000"/>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4400" b="1" i="0" dirty="0">
                <a:solidFill>
                  <a:srgbClr val="000000"/>
                </a:solidFill>
                <a:effectLst/>
                <a:latin typeface="Roboto" panose="02000000000000000000" pitchFamily="2" charset="0"/>
              </a:rPr>
              <a:t> How to find Standard Deviation – Example (in Sample score) </a:t>
            </a:r>
            <a:endParaRPr lang="en-US" b="1" dirty="0"/>
          </a:p>
        </p:txBody>
      </p:sp>
    </p:spTree>
    <p:extLst>
      <p:ext uri="{BB962C8B-B14F-4D97-AF65-F5344CB8AC3E}">
        <p14:creationId xmlns:p14="http://schemas.microsoft.com/office/powerpoint/2010/main" val="41693947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915F811E-D608-4C7A-B36A-F36D9940D987}"/>
              </a:ext>
            </a:extLst>
          </p:cNvPr>
          <p:cNvSpPr txBox="1">
            <a:spLocks/>
          </p:cNvSpPr>
          <p:nvPr/>
        </p:nvSpPr>
        <p:spPr>
          <a:xfrm>
            <a:off x="457200" y="1295400"/>
            <a:ext cx="8229600" cy="5334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77500" lnSpcReduction="20000"/>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4400" b="1" i="0" dirty="0">
                <a:solidFill>
                  <a:srgbClr val="333333"/>
                </a:solidFill>
                <a:effectLst/>
              </a:rPr>
              <a:t>What is Distribution in statistics?</a:t>
            </a:r>
            <a:endParaRPr lang="en-US" b="1" dirty="0"/>
          </a:p>
        </p:txBody>
      </p:sp>
      <p:sp>
        <p:nvSpPr>
          <p:cNvPr id="3" name="Rectangle 3">
            <a:extLst>
              <a:ext uri="{FF2B5EF4-FFF2-40B4-BE49-F238E27FC236}">
                <a16:creationId xmlns:a16="http://schemas.microsoft.com/office/drawing/2014/main" id="{1C32FD40-49F2-4719-861E-8D069F3C541D}"/>
              </a:ext>
            </a:extLst>
          </p:cNvPr>
          <p:cNvSpPr txBox="1">
            <a:spLocks noChangeArrowheads="1"/>
          </p:cNvSpPr>
          <p:nvPr/>
        </p:nvSpPr>
        <p:spPr>
          <a:xfrm>
            <a:off x="457200" y="1981200"/>
            <a:ext cx="8534400" cy="4419599"/>
          </a:xfrm>
          <a:prstGeom prst="rect">
            <a:avLst/>
          </a:prstGeom>
        </p:spPr>
        <p:style>
          <a:lnRef idx="1">
            <a:schemeClr val="accent3"/>
          </a:lnRef>
          <a:fillRef idx="2">
            <a:schemeClr val="accent3"/>
          </a:fillRef>
          <a:effectRef idx="1">
            <a:schemeClr val="accent3"/>
          </a:effectRef>
          <a:fontRef idx="minor">
            <a:schemeClr val="dk1"/>
          </a:fontRef>
        </p:style>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fontAlgn="base"/>
            <a:r>
              <a:rPr lang="en-US" sz="2200" b="0" i="0" dirty="0">
                <a:solidFill>
                  <a:srgbClr val="333333"/>
                </a:solidFill>
                <a:effectLst/>
              </a:rPr>
              <a:t>A </a:t>
            </a:r>
            <a:r>
              <a:rPr lang="en-US" sz="2200" b="1" i="0" dirty="0">
                <a:solidFill>
                  <a:srgbClr val="333333"/>
                </a:solidFill>
                <a:effectLst/>
              </a:rPr>
              <a:t>distribution</a:t>
            </a:r>
            <a:r>
              <a:rPr lang="en-US" sz="2200" b="0" i="0" dirty="0">
                <a:solidFill>
                  <a:srgbClr val="333333"/>
                </a:solidFill>
                <a:effectLst/>
              </a:rPr>
              <a:t> is simply a collection of data, or scores, on a variable. Usually, these scores are arranged in order from smallest to largest and then they can be presented graphically.</a:t>
            </a:r>
          </a:p>
          <a:p>
            <a:pPr algn="l"/>
            <a:r>
              <a:rPr lang="en-US" sz="2200" b="1" dirty="0">
                <a:solidFill>
                  <a:srgbClr val="333333"/>
                </a:solidFill>
              </a:rPr>
              <a:t>A distribution </a:t>
            </a:r>
            <a:r>
              <a:rPr lang="en-US" sz="2200" dirty="0">
                <a:solidFill>
                  <a:srgbClr val="333333"/>
                </a:solidFill>
              </a:rPr>
              <a:t>is an arrangement of values of a variable showing their observed or theoretical frequency of occurrence.</a:t>
            </a:r>
          </a:p>
          <a:p>
            <a:pPr algn="l"/>
            <a:r>
              <a:rPr lang="en-US" sz="2200" dirty="0">
                <a:solidFill>
                  <a:srgbClr val="333333"/>
                </a:solidFill>
              </a:rPr>
              <a:t> A </a:t>
            </a:r>
            <a:r>
              <a:rPr lang="en-US" sz="2200" b="1" dirty="0">
                <a:solidFill>
                  <a:srgbClr val="333333"/>
                </a:solidFill>
              </a:rPr>
              <a:t>bell curve </a:t>
            </a:r>
            <a:r>
              <a:rPr lang="en-US" sz="2200" dirty="0">
                <a:solidFill>
                  <a:srgbClr val="333333"/>
                </a:solidFill>
              </a:rPr>
              <a:t>showing how the class did on our last exam would be an example of a distribution. </a:t>
            </a:r>
          </a:p>
          <a:p>
            <a:pPr algn="l"/>
            <a:r>
              <a:rPr lang="en-US" sz="2200" dirty="0">
                <a:solidFill>
                  <a:srgbClr val="333333"/>
                </a:solidFill>
              </a:rPr>
              <a:t>All distributions can be characterized by the following two dimensions:</a:t>
            </a:r>
          </a:p>
          <a:p>
            <a:pPr algn="l"/>
            <a:r>
              <a:rPr lang="en-US" sz="2200" b="1" dirty="0">
                <a:solidFill>
                  <a:srgbClr val="333333"/>
                </a:solidFill>
              </a:rPr>
              <a:t>Central Tendency: </a:t>
            </a:r>
            <a:r>
              <a:rPr lang="en-US" sz="2200" dirty="0">
                <a:solidFill>
                  <a:srgbClr val="333333"/>
                </a:solidFill>
              </a:rPr>
              <a:t> Mean, Median and Mode(s) of the distribution</a:t>
            </a:r>
          </a:p>
          <a:p>
            <a:pPr algn="l"/>
            <a:r>
              <a:rPr lang="en-US" sz="2200" b="1" dirty="0">
                <a:solidFill>
                  <a:srgbClr val="333333"/>
                </a:solidFill>
              </a:rPr>
              <a:t>Variability: </a:t>
            </a:r>
            <a:r>
              <a:rPr lang="en-US" sz="2200" dirty="0">
                <a:solidFill>
                  <a:srgbClr val="333333"/>
                </a:solidFill>
              </a:rPr>
              <a:t>All distributions have a variance and standard deviation</a:t>
            </a:r>
            <a:endParaRPr lang="pt-BR" sz="2200" b="0" i="0" dirty="0">
              <a:solidFill>
                <a:srgbClr val="333333"/>
              </a:solidFill>
              <a:effectLst/>
            </a:endParaRPr>
          </a:p>
        </p:txBody>
      </p:sp>
    </p:spTree>
    <p:extLst>
      <p:ext uri="{BB962C8B-B14F-4D97-AF65-F5344CB8AC3E}">
        <p14:creationId xmlns:p14="http://schemas.microsoft.com/office/powerpoint/2010/main" val="41859481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6092CE86-2293-4EEC-AB82-D53DA312DF01}"/>
              </a:ext>
            </a:extLst>
          </p:cNvPr>
          <p:cNvSpPr txBox="1">
            <a:spLocks/>
          </p:cNvSpPr>
          <p:nvPr/>
        </p:nvSpPr>
        <p:spPr>
          <a:xfrm>
            <a:off x="482600" y="1219200"/>
            <a:ext cx="8229600" cy="4572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62500" lnSpcReduction="20000"/>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4400" b="1" i="0" dirty="0">
                <a:solidFill>
                  <a:srgbClr val="333333"/>
                </a:solidFill>
                <a:effectLst/>
              </a:rPr>
              <a:t>Bell Curve</a:t>
            </a:r>
            <a:endParaRPr lang="en-US" b="1" dirty="0"/>
          </a:p>
        </p:txBody>
      </p:sp>
      <p:sp>
        <p:nvSpPr>
          <p:cNvPr id="3" name="Rectangle 3">
            <a:extLst>
              <a:ext uri="{FF2B5EF4-FFF2-40B4-BE49-F238E27FC236}">
                <a16:creationId xmlns:a16="http://schemas.microsoft.com/office/drawing/2014/main" id="{06C400FC-0D0E-499C-9C1D-4175EDFE7F06}"/>
              </a:ext>
            </a:extLst>
          </p:cNvPr>
          <p:cNvSpPr txBox="1">
            <a:spLocks noChangeArrowheads="1"/>
          </p:cNvSpPr>
          <p:nvPr/>
        </p:nvSpPr>
        <p:spPr>
          <a:xfrm>
            <a:off x="330200" y="1704724"/>
            <a:ext cx="8534400" cy="4772276"/>
          </a:xfrm>
          <a:prstGeom prst="rect">
            <a:avLst/>
          </a:prstGeom>
        </p:spPr>
        <p:style>
          <a:lnRef idx="1">
            <a:schemeClr val="accent3"/>
          </a:lnRef>
          <a:fillRef idx="2">
            <a:schemeClr val="accent3"/>
          </a:fillRef>
          <a:effectRef idx="1">
            <a:schemeClr val="accent3"/>
          </a:effectRef>
          <a:fontRef idx="minor">
            <a:schemeClr val="dk1"/>
          </a:fontRef>
        </p:style>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fontAlgn="base"/>
            <a:r>
              <a:rPr lang="en-US" sz="1800" b="0" i="0" dirty="0">
                <a:solidFill>
                  <a:srgbClr val="282828"/>
                </a:solidFill>
                <a:effectLst/>
                <a:latin typeface="Georgia" panose="02040502050405020303" pitchFamily="18" charset="0"/>
              </a:rPr>
              <a:t>The term </a:t>
            </a:r>
            <a:r>
              <a:rPr lang="en-US" sz="1800" b="1" i="0" dirty="0">
                <a:solidFill>
                  <a:srgbClr val="282828"/>
                </a:solidFill>
                <a:effectLst/>
                <a:latin typeface="Georgia" panose="02040502050405020303" pitchFamily="18" charset="0"/>
              </a:rPr>
              <a:t>bell curve</a:t>
            </a:r>
            <a:r>
              <a:rPr lang="en-US" sz="1800" b="0" i="0" dirty="0">
                <a:solidFill>
                  <a:srgbClr val="282828"/>
                </a:solidFill>
                <a:effectLst/>
                <a:latin typeface="Georgia" panose="02040502050405020303" pitchFamily="18" charset="0"/>
              </a:rPr>
              <a:t> is used to describe the mathematical concept called normal distribution, sometimes referred to as Gaussian distribution. </a:t>
            </a:r>
          </a:p>
          <a:p>
            <a:pPr algn="just" fontAlgn="base"/>
            <a:r>
              <a:rPr lang="en-US" sz="1800" b="0" i="0" dirty="0">
                <a:solidFill>
                  <a:srgbClr val="282828"/>
                </a:solidFill>
                <a:effectLst/>
                <a:latin typeface="Georgia" panose="02040502050405020303" pitchFamily="18" charset="0"/>
              </a:rPr>
              <a:t>"Bell curve" refers to the bell shape that is created when a line is plotted using the data points for an item that meets the criteria of </a:t>
            </a:r>
            <a:r>
              <a:rPr lang="en-US" sz="1800" b="1" i="0" dirty="0">
                <a:solidFill>
                  <a:srgbClr val="282828"/>
                </a:solidFill>
                <a:effectLst/>
                <a:latin typeface="Georgia" panose="02040502050405020303" pitchFamily="18" charset="0"/>
              </a:rPr>
              <a:t>normal distribution.</a:t>
            </a:r>
          </a:p>
          <a:p>
            <a:pPr algn="just" fontAlgn="base"/>
            <a:r>
              <a:rPr lang="en-US" sz="1800" b="0" i="0" dirty="0">
                <a:solidFill>
                  <a:srgbClr val="282828"/>
                </a:solidFill>
                <a:effectLst/>
                <a:latin typeface="Georgia" panose="02040502050405020303" pitchFamily="18" charset="0"/>
              </a:rPr>
              <a:t>In a bell curve, the center contains the greatest number of a value and, therefore, it is the highest point on the arc of the line. This point is referred to the </a:t>
            </a:r>
            <a:r>
              <a:rPr lang="en-US" sz="1800" b="0" i="0" u="none" strike="noStrike" dirty="0">
                <a:solidFill>
                  <a:srgbClr val="282828"/>
                </a:solidFill>
                <a:effectLst/>
                <a:latin typeface="Georgia" panose="02040502050405020303" pitchFamily="18" charset="0"/>
                <a:hlinkClick r:id="rId2"/>
              </a:rPr>
              <a:t>mean,</a:t>
            </a:r>
            <a:r>
              <a:rPr lang="en-US" sz="1800" b="0" i="0" dirty="0">
                <a:solidFill>
                  <a:srgbClr val="282828"/>
                </a:solidFill>
                <a:effectLst/>
                <a:latin typeface="Georgia" panose="02040502050405020303" pitchFamily="18" charset="0"/>
              </a:rPr>
              <a:t> but in simple terms, it is the highest number of occurrences of an element (in statistical terms, the mode).</a:t>
            </a:r>
            <a:endParaRPr lang="pt-BR" sz="2200" b="0" i="0" dirty="0">
              <a:solidFill>
                <a:srgbClr val="333333"/>
              </a:solidFill>
              <a:effectLst/>
            </a:endParaRPr>
          </a:p>
        </p:txBody>
      </p:sp>
      <p:pic>
        <p:nvPicPr>
          <p:cNvPr id="13" name="Picture 12">
            <a:extLst>
              <a:ext uri="{FF2B5EF4-FFF2-40B4-BE49-F238E27FC236}">
                <a16:creationId xmlns:a16="http://schemas.microsoft.com/office/drawing/2014/main" id="{5C0E6C78-8D84-474C-BC68-15EF222BD412}"/>
              </a:ext>
            </a:extLst>
          </p:cNvPr>
          <p:cNvPicPr>
            <a:picLocks noChangeAspect="1"/>
          </p:cNvPicPr>
          <p:nvPr/>
        </p:nvPicPr>
        <p:blipFill>
          <a:blip r:embed="rId3"/>
          <a:stretch>
            <a:fillRect/>
          </a:stretch>
        </p:blipFill>
        <p:spPr>
          <a:xfrm>
            <a:off x="4712585" y="3823852"/>
            <a:ext cx="4152015" cy="2640832"/>
          </a:xfrm>
          <a:prstGeom prst="rect">
            <a:avLst/>
          </a:prstGeom>
        </p:spPr>
      </p:pic>
    </p:spTree>
    <p:extLst>
      <p:ext uri="{BB962C8B-B14F-4D97-AF65-F5344CB8AC3E}">
        <p14:creationId xmlns:p14="http://schemas.microsoft.com/office/powerpoint/2010/main" val="26170466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915F811E-D608-4C7A-B36A-F36D9940D987}"/>
              </a:ext>
            </a:extLst>
          </p:cNvPr>
          <p:cNvSpPr txBox="1">
            <a:spLocks/>
          </p:cNvSpPr>
          <p:nvPr/>
        </p:nvSpPr>
        <p:spPr>
          <a:xfrm>
            <a:off x="457200" y="1295400"/>
            <a:ext cx="8229600" cy="5334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77500" lnSpcReduction="20000"/>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4400" b="1" i="0" dirty="0">
                <a:solidFill>
                  <a:srgbClr val="333333"/>
                </a:solidFill>
                <a:effectLst/>
              </a:rPr>
              <a:t>Distribution</a:t>
            </a:r>
            <a:endParaRPr lang="en-US" b="1" dirty="0"/>
          </a:p>
        </p:txBody>
      </p:sp>
      <p:sp>
        <p:nvSpPr>
          <p:cNvPr id="5" name="TextBox 4">
            <a:extLst>
              <a:ext uri="{FF2B5EF4-FFF2-40B4-BE49-F238E27FC236}">
                <a16:creationId xmlns:a16="http://schemas.microsoft.com/office/drawing/2014/main" id="{9E46E62B-6AD3-4B53-8D08-3606AA3C0350}"/>
              </a:ext>
            </a:extLst>
          </p:cNvPr>
          <p:cNvSpPr txBox="1"/>
          <p:nvPr/>
        </p:nvSpPr>
        <p:spPr>
          <a:xfrm>
            <a:off x="685800" y="2057400"/>
            <a:ext cx="7543800" cy="369332"/>
          </a:xfrm>
          <a:prstGeom prst="rect">
            <a:avLst/>
          </a:prstGeom>
          <a:noFill/>
        </p:spPr>
        <p:txBody>
          <a:bodyPr wrap="square">
            <a:spAutoFit/>
          </a:bodyPr>
          <a:lstStyle/>
          <a:p>
            <a:r>
              <a:rPr lang="en-US" b="0" i="0" dirty="0">
                <a:solidFill>
                  <a:srgbClr val="333333"/>
                </a:solidFill>
                <a:effectLst/>
                <a:latin typeface="Verdana" panose="020B0604030504040204" pitchFamily="34" charset="0"/>
              </a:rPr>
              <a:t>Data can be "distributed" (spread out) in different ways.</a:t>
            </a:r>
            <a:endParaRPr lang="en-IN" dirty="0"/>
          </a:p>
        </p:txBody>
      </p:sp>
      <p:pic>
        <p:nvPicPr>
          <p:cNvPr id="7" name="Picture 6">
            <a:extLst>
              <a:ext uri="{FF2B5EF4-FFF2-40B4-BE49-F238E27FC236}">
                <a16:creationId xmlns:a16="http://schemas.microsoft.com/office/drawing/2014/main" id="{678EF7C1-7108-4DD3-AFAD-7719E89E6FF0}"/>
              </a:ext>
            </a:extLst>
          </p:cNvPr>
          <p:cNvPicPr>
            <a:picLocks noChangeAspect="1"/>
          </p:cNvPicPr>
          <p:nvPr/>
        </p:nvPicPr>
        <p:blipFill>
          <a:blip r:embed="rId2"/>
          <a:stretch>
            <a:fillRect/>
          </a:stretch>
        </p:blipFill>
        <p:spPr>
          <a:xfrm>
            <a:off x="1676400" y="2655332"/>
            <a:ext cx="2168041" cy="1899719"/>
          </a:xfrm>
          <a:prstGeom prst="rect">
            <a:avLst/>
          </a:prstGeom>
        </p:spPr>
      </p:pic>
      <p:pic>
        <p:nvPicPr>
          <p:cNvPr id="9" name="Picture 8">
            <a:extLst>
              <a:ext uri="{FF2B5EF4-FFF2-40B4-BE49-F238E27FC236}">
                <a16:creationId xmlns:a16="http://schemas.microsoft.com/office/drawing/2014/main" id="{EACAE318-9823-45D6-9AEF-12DEB7E388B1}"/>
              </a:ext>
            </a:extLst>
          </p:cNvPr>
          <p:cNvPicPr>
            <a:picLocks noChangeAspect="1"/>
          </p:cNvPicPr>
          <p:nvPr/>
        </p:nvPicPr>
        <p:blipFill>
          <a:blip r:embed="rId3"/>
          <a:stretch>
            <a:fillRect/>
          </a:stretch>
        </p:blipFill>
        <p:spPr>
          <a:xfrm>
            <a:off x="4597400" y="2590800"/>
            <a:ext cx="2276473" cy="1994731"/>
          </a:xfrm>
          <a:prstGeom prst="rect">
            <a:avLst/>
          </a:prstGeom>
        </p:spPr>
      </p:pic>
      <p:pic>
        <p:nvPicPr>
          <p:cNvPr id="11" name="Picture 10">
            <a:extLst>
              <a:ext uri="{FF2B5EF4-FFF2-40B4-BE49-F238E27FC236}">
                <a16:creationId xmlns:a16="http://schemas.microsoft.com/office/drawing/2014/main" id="{2CD37BD9-6B52-4B93-9E3F-5377DBB180BF}"/>
              </a:ext>
            </a:extLst>
          </p:cNvPr>
          <p:cNvPicPr>
            <a:picLocks noChangeAspect="1"/>
          </p:cNvPicPr>
          <p:nvPr/>
        </p:nvPicPr>
        <p:blipFill>
          <a:blip r:embed="rId4"/>
          <a:stretch>
            <a:fillRect/>
          </a:stretch>
        </p:blipFill>
        <p:spPr>
          <a:xfrm>
            <a:off x="2886077" y="4749881"/>
            <a:ext cx="2276473" cy="1955999"/>
          </a:xfrm>
          <a:prstGeom prst="rect">
            <a:avLst/>
          </a:prstGeom>
        </p:spPr>
      </p:pic>
      <p:sp>
        <p:nvSpPr>
          <p:cNvPr id="13" name="TextBox 12">
            <a:extLst>
              <a:ext uri="{FF2B5EF4-FFF2-40B4-BE49-F238E27FC236}">
                <a16:creationId xmlns:a16="http://schemas.microsoft.com/office/drawing/2014/main" id="{9455E0DD-CF52-45B7-BAD4-B2F909679385}"/>
              </a:ext>
            </a:extLst>
          </p:cNvPr>
          <p:cNvSpPr txBox="1"/>
          <p:nvPr/>
        </p:nvSpPr>
        <p:spPr>
          <a:xfrm>
            <a:off x="6172200" y="2707749"/>
            <a:ext cx="4572000" cy="646331"/>
          </a:xfrm>
          <a:prstGeom prst="rect">
            <a:avLst/>
          </a:prstGeom>
          <a:noFill/>
        </p:spPr>
        <p:txBody>
          <a:bodyPr wrap="square">
            <a:spAutoFit/>
          </a:bodyPr>
          <a:lstStyle/>
          <a:p>
            <a:r>
              <a:rPr lang="en-US" b="0" i="0" dirty="0">
                <a:solidFill>
                  <a:srgbClr val="333333"/>
                </a:solidFill>
                <a:effectLst/>
                <a:latin typeface="Verdana" panose="020B0604030504040204" pitchFamily="34" charset="0"/>
              </a:rPr>
              <a:t>It can be spread out</a:t>
            </a:r>
            <a:br>
              <a:rPr lang="en-US" dirty="0"/>
            </a:br>
            <a:r>
              <a:rPr lang="en-US" b="0" i="0" dirty="0">
                <a:solidFill>
                  <a:srgbClr val="333333"/>
                </a:solidFill>
                <a:effectLst/>
                <a:latin typeface="Verdana" panose="020B0604030504040204" pitchFamily="34" charset="0"/>
              </a:rPr>
              <a:t>more on the left</a:t>
            </a:r>
            <a:endParaRPr lang="en-IN" dirty="0"/>
          </a:p>
        </p:txBody>
      </p:sp>
      <p:sp>
        <p:nvSpPr>
          <p:cNvPr id="15" name="TextBox 14">
            <a:extLst>
              <a:ext uri="{FF2B5EF4-FFF2-40B4-BE49-F238E27FC236}">
                <a16:creationId xmlns:a16="http://schemas.microsoft.com/office/drawing/2014/main" id="{83D5E5CC-5053-433F-A530-803E8FD4FE5E}"/>
              </a:ext>
            </a:extLst>
          </p:cNvPr>
          <p:cNvSpPr txBox="1"/>
          <p:nvPr/>
        </p:nvSpPr>
        <p:spPr>
          <a:xfrm>
            <a:off x="83183" y="3069491"/>
            <a:ext cx="5694680" cy="646331"/>
          </a:xfrm>
          <a:prstGeom prst="rect">
            <a:avLst/>
          </a:prstGeom>
          <a:noFill/>
        </p:spPr>
        <p:txBody>
          <a:bodyPr wrap="square">
            <a:spAutoFit/>
          </a:bodyPr>
          <a:lstStyle/>
          <a:p>
            <a:r>
              <a:rPr lang="en-IN" b="0" i="0" dirty="0">
                <a:solidFill>
                  <a:srgbClr val="333333"/>
                </a:solidFill>
                <a:effectLst/>
                <a:latin typeface="Verdana" panose="020B0604030504040204" pitchFamily="34" charset="0"/>
              </a:rPr>
              <a:t>more on the</a:t>
            </a:r>
          </a:p>
          <a:p>
            <a:r>
              <a:rPr lang="en-IN" b="0" i="0" dirty="0">
                <a:solidFill>
                  <a:srgbClr val="333333"/>
                </a:solidFill>
                <a:effectLst/>
                <a:latin typeface="Verdana" panose="020B0604030504040204" pitchFamily="34" charset="0"/>
              </a:rPr>
              <a:t> right</a:t>
            </a:r>
            <a:endParaRPr lang="en-IN" dirty="0"/>
          </a:p>
        </p:txBody>
      </p:sp>
      <p:sp>
        <p:nvSpPr>
          <p:cNvPr id="17" name="TextBox 16">
            <a:extLst>
              <a:ext uri="{FF2B5EF4-FFF2-40B4-BE49-F238E27FC236}">
                <a16:creationId xmlns:a16="http://schemas.microsoft.com/office/drawing/2014/main" id="{7FB3058C-D68B-46FE-AFA0-8FF9FA5F3A21}"/>
              </a:ext>
            </a:extLst>
          </p:cNvPr>
          <p:cNvSpPr txBox="1"/>
          <p:nvPr/>
        </p:nvSpPr>
        <p:spPr>
          <a:xfrm>
            <a:off x="5382260" y="5228290"/>
            <a:ext cx="5694680" cy="369332"/>
          </a:xfrm>
          <a:prstGeom prst="rect">
            <a:avLst/>
          </a:prstGeom>
          <a:noFill/>
        </p:spPr>
        <p:txBody>
          <a:bodyPr wrap="square">
            <a:spAutoFit/>
          </a:bodyPr>
          <a:lstStyle/>
          <a:p>
            <a:r>
              <a:rPr lang="en-US" b="0" i="0" dirty="0">
                <a:solidFill>
                  <a:srgbClr val="333333"/>
                </a:solidFill>
                <a:effectLst/>
                <a:latin typeface="Verdana" panose="020B0604030504040204" pitchFamily="34" charset="0"/>
              </a:rPr>
              <a:t>it can be all jumbled up</a:t>
            </a:r>
            <a:endParaRPr lang="en-IN" dirty="0"/>
          </a:p>
        </p:txBody>
      </p:sp>
    </p:spTree>
    <p:extLst>
      <p:ext uri="{BB962C8B-B14F-4D97-AF65-F5344CB8AC3E}">
        <p14:creationId xmlns:p14="http://schemas.microsoft.com/office/powerpoint/2010/main" val="19517316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8F41E5B-638C-4C7B-8ECC-600F28FD7E77}"/>
              </a:ext>
            </a:extLst>
          </p:cNvPr>
          <p:cNvSpPr txBox="1"/>
          <p:nvPr/>
        </p:nvSpPr>
        <p:spPr>
          <a:xfrm>
            <a:off x="533400" y="1447800"/>
            <a:ext cx="8077200" cy="923330"/>
          </a:xfrm>
          <a:prstGeom prst="rect">
            <a:avLst/>
          </a:prstGeom>
          <a:noFill/>
        </p:spPr>
        <p:txBody>
          <a:bodyPr wrap="square">
            <a:spAutoFit/>
          </a:bodyPr>
          <a:lstStyle/>
          <a:p>
            <a:r>
              <a:rPr lang="en-US" b="0" i="0" dirty="0">
                <a:solidFill>
                  <a:srgbClr val="333333"/>
                </a:solidFill>
                <a:effectLst/>
                <a:latin typeface="Verdana" panose="020B0604030504040204" pitchFamily="34" charset="0"/>
              </a:rPr>
              <a:t>But there are many cases where the data tends to be around a central value with no bias left or right, and it gets close to a </a:t>
            </a:r>
            <a:r>
              <a:rPr lang="en-US" b="1" i="0" dirty="0">
                <a:solidFill>
                  <a:srgbClr val="333333"/>
                </a:solidFill>
                <a:effectLst/>
                <a:latin typeface="Verdana" panose="020B0604030504040204" pitchFamily="34" charset="0"/>
              </a:rPr>
              <a:t>"Normal Distribution" </a:t>
            </a:r>
            <a:r>
              <a:rPr lang="en-US" b="0" i="0" dirty="0">
                <a:solidFill>
                  <a:srgbClr val="333333"/>
                </a:solidFill>
                <a:effectLst/>
                <a:latin typeface="Verdana" panose="020B0604030504040204" pitchFamily="34" charset="0"/>
              </a:rPr>
              <a:t>like this:</a:t>
            </a:r>
            <a:endParaRPr lang="en-IN" dirty="0"/>
          </a:p>
        </p:txBody>
      </p:sp>
      <p:pic>
        <p:nvPicPr>
          <p:cNvPr id="6" name="Picture 5">
            <a:extLst>
              <a:ext uri="{FF2B5EF4-FFF2-40B4-BE49-F238E27FC236}">
                <a16:creationId xmlns:a16="http://schemas.microsoft.com/office/drawing/2014/main" id="{B2EF83EE-C0A8-4CAA-A9F5-3FFC9E11F4DC}"/>
              </a:ext>
            </a:extLst>
          </p:cNvPr>
          <p:cNvPicPr>
            <a:picLocks noChangeAspect="1"/>
          </p:cNvPicPr>
          <p:nvPr/>
        </p:nvPicPr>
        <p:blipFill>
          <a:blip r:embed="rId2"/>
          <a:stretch>
            <a:fillRect/>
          </a:stretch>
        </p:blipFill>
        <p:spPr>
          <a:xfrm>
            <a:off x="1219200" y="2590800"/>
            <a:ext cx="5718934" cy="2705100"/>
          </a:xfrm>
          <a:prstGeom prst="rect">
            <a:avLst/>
          </a:prstGeom>
        </p:spPr>
      </p:pic>
    </p:spTree>
    <p:extLst>
      <p:ext uri="{BB962C8B-B14F-4D97-AF65-F5344CB8AC3E}">
        <p14:creationId xmlns:p14="http://schemas.microsoft.com/office/powerpoint/2010/main" val="18915005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EF86EE1-CF0B-4B72-BB9C-DCCAC40F1414}"/>
              </a:ext>
            </a:extLst>
          </p:cNvPr>
          <p:cNvSpPr txBox="1">
            <a:spLocks noChangeArrowheads="1"/>
          </p:cNvSpPr>
          <p:nvPr/>
        </p:nvSpPr>
        <p:spPr>
          <a:xfrm>
            <a:off x="457200" y="1981200"/>
            <a:ext cx="8534400" cy="4419599"/>
          </a:xfrm>
          <a:prstGeom prst="rect">
            <a:avLst/>
          </a:prstGeom>
        </p:spPr>
        <p:style>
          <a:lnRef idx="1">
            <a:schemeClr val="accent3"/>
          </a:lnRef>
          <a:fillRef idx="2">
            <a:schemeClr val="accent3"/>
          </a:fillRef>
          <a:effectRef idx="1">
            <a:schemeClr val="accent3"/>
          </a:effectRef>
          <a:fontRef idx="minor">
            <a:schemeClr val="dk1"/>
          </a:fontRef>
        </p:style>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fontAlgn="base"/>
            <a:r>
              <a:rPr lang="en-US" sz="2800" b="1" dirty="0">
                <a:solidFill>
                  <a:srgbClr val="333333"/>
                </a:solidFill>
              </a:rPr>
              <a:t>Normal distribution: </a:t>
            </a:r>
            <a:r>
              <a:rPr lang="en-US" sz="2800" dirty="0">
                <a:solidFill>
                  <a:srgbClr val="333333"/>
                </a:solidFill>
              </a:rPr>
              <a:t>a bell-shaped, symmetrical distribution in which the mean, median and mode are all equal Z scores (also known as standard scores): the number of standard deviations that a given raw score falls above or below the mean</a:t>
            </a:r>
            <a:br>
              <a:rPr lang="en-US" sz="2800" dirty="0">
                <a:solidFill>
                  <a:srgbClr val="333333"/>
                </a:solidFill>
              </a:rPr>
            </a:br>
            <a:r>
              <a:rPr lang="en-US" sz="2800" dirty="0">
                <a:solidFill>
                  <a:srgbClr val="333333"/>
                </a:solidFill>
              </a:rPr>
              <a:t>Standard normal distribution: a normal distribution represented in z scores. The standard normal distribution always has a mean of zero and a standard deviation of one.</a:t>
            </a:r>
            <a:endParaRPr lang="pt-BR" sz="2800" dirty="0">
              <a:solidFill>
                <a:srgbClr val="333333"/>
              </a:solidFill>
            </a:endParaRPr>
          </a:p>
        </p:txBody>
      </p:sp>
      <p:sp>
        <p:nvSpPr>
          <p:cNvPr id="3" name="Title 2">
            <a:extLst>
              <a:ext uri="{FF2B5EF4-FFF2-40B4-BE49-F238E27FC236}">
                <a16:creationId xmlns:a16="http://schemas.microsoft.com/office/drawing/2014/main" id="{69BB23DD-206A-477F-9C6E-A268027581D9}"/>
              </a:ext>
            </a:extLst>
          </p:cNvPr>
          <p:cNvSpPr txBox="1">
            <a:spLocks/>
          </p:cNvSpPr>
          <p:nvPr/>
        </p:nvSpPr>
        <p:spPr>
          <a:xfrm>
            <a:off x="457200" y="1295400"/>
            <a:ext cx="8229600" cy="5334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77500" lnSpcReduction="20000"/>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4400" b="1" i="0" dirty="0">
                <a:solidFill>
                  <a:srgbClr val="333333"/>
                </a:solidFill>
                <a:effectLst/>
              </a:rPr>
              <a:t>Normal Distribution</a:t>
            </a:r>
            <a:endParaRPr lang="en-US" b="1" dirty="0"/>
          </a:p>
        </p:txBody>
      </p:sp>
    </p:spTree>
    <p:extLst>
      <p:ext uri="{BB962C8B-B14F-4D97-AF65-F5344CB8AC3E}">
        <p14:creationId xmlns:p14="http://schemas.microsoft.com/office/powerpoint/2010/main" val="3451917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3">
            <a:extLst>
              <a:ext uri="{FF2B5EF4-FFF2-40B4-BE49-F238E27FC236}">
                <a16:creationId xmlns:a16="http://schemas.microsoft.com/office/drawing/2014/main" id="{AFA05FC3-2342-4BD2-B411-648864404850}"/>
              </a:ext>
            </a:extLst>
          </p:cNvPr>
          <p:cNvSpPr txBox="1">
            <a:spLocks/>
          </p:cNvSpPr>
          <p:nvPr/>
        </p:nvSpPr>
        <p:spPr>
          <a:xfrm>
            <a:off x="1066800" y="2514600"/>
            <a:ext cx="7315200" cy="396240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r>
              <a:rPr lang="en-US" b="1" dirty="0"/>
              <a:t>Variable:</a:t>
            </a:r>
            <a:r>
              <a:rPr lang="en-US" dirty="0"/>
              <a:t> property with respect to which data from a sample differ in some measurable way</a:t>
            </a:r>
          </a:p>
          <a:p>
            <a:r>
              <a:rPr lang="en-US" b="1" dirty="0"/>
              <a:t>Measurement: </a:t>
            </a:r>
            <a:r>
              <a:rPr lang="en-US" dirty="0"/>
              <a:t>assignment of numbers to something</a:t>
            </a:r>
          </a:p>
          <a:p>
            <a:r>
              <a:rPr lang="en-US" b="1" dirty="0"/>
              <a:t>Data:</a:t>
            </a:r>
            <a:r>
              <a:rPr lang="en-US" dirty="0"/>
              <a:t> collection of measurements</a:t>
            </a:r>
          </a:p>
          <a:p>
            <a:r>
              <a:rPr lang="en-US" b="1" dirty="0"/>
              <a:t>Population :</a:t>
            </a:r>
            <a:r>
              <a:rPr lang="en-US" dirty="0"/>
              <a:t> all possible data</a:t>
            </a:r>
          </a:p>
          <a:p>
            <a:r>
              <a:rPr lang="en-US" b="1" dirty="0"/>
              <a:t>Sample:</a:t>
            </a:r>
            <a:r>
              <a:rPr lang="en-US" dirty="0"/>
              <a:t> collected data</a:t>
            </a:r>
          </a:p>
          <a:p>
            <a:endParaRPr lang="en-US" dirty="0"/>
          </a:p>
        </p:txBody>
      </p:sp>
      <p:sp>
        <p:nvSpPr>
          <p:cNvPr id="4" name="Title 2">
            <a:extLst>
              <a:ext uri="{FF2B5EF4-FFF2-40B4-BE49-F238E27FC236}">
                <a16:creationId xmlns:a16="http://schemas.microsoft.com/office/drawing/2014/main" id="{9586034D-4B96-435A-90EB-859785272DB7}"/>
              </a:ext>
            </a:extLst>
          </p:cNvPr>
          <p:cNvSpPr txBox="1">
            <a:spLocks/>
          </p:cNvSpPr>
          <p:nvPr/>
        </p:nvSpPr>
        <p:spPr>
          <a:xfrm>
            <a:off x="457200" y="1219200"/>
            <a:ext cx="8229600" cy="10668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b="1" dirty="0"/>
              <a:t>Basic terms</a:t>
            </a:r>
          </a:p>
        </p:txBody>
      </p:sp>
    </p:spTree>
    <p:extLst>
      <p:ext uri="{BB962C8B-B14F-4D97-AF65-F5344CB8AC3E}">
        <p14:creationId xmlns:p14="http://schemas.microsoft.com/office/powerpoint/2010/main" val="22448379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E5B300DD-BFCD-4410-98D8-A35F05D9D6CA}"/>
              </a:ext>
            </a:extLst>
          </p:cNvPr>
          <p:cNvSpPr txBox="1">
            <a:spLocks noChangeArrowheads="1"/>
          </p:cNvSpPr>
          <p:nvPr/>
        </p:nvSpPr>
        <p:spPr>
          <a:xfrm>
            <a:off x="457200" y="1981200"/>
            <a:ext cx="8534400" cy="4419599"/>
          </a:xfrm>
          <a:prstGeom prst="rect">
            <a:avLst/>
          </a:prstGeom>
        </p:spPr>
        <p:style>
          <a:lnRef idx="1">
            <a:schemeClr val="accent3"/>
          </a:lnRef>
          <a:fillRef idx="2">
            <a:schemeClr val="accent3"/>
          </a:fillRef>
          <a:effectRef idx="1">
            <a:schemeClr val="accent3"/>
          </a:effectRef>
          <a:fontRef idx="minor">
            <a:schemeClr val="dk1"/>
          </a:fontRef>
        </p:style>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fontAlgn="base"/>
            <a:r>
              <a:rPr lang="en-US" sz="1800" b="0" i="0" dirty="0">
                <a:solidFill>
                  <a:srgbClr val="222222"/>
                </a:solidFill>
                <a:effectLst/>
                <a:latin typeface="Lato" panose="020F0502020204030203" pitchFamily="34" charset="0"/>
              </a:rPr>
              <a:t>The normal distribution is an important class of</a:t>
            </a:r>
            <a:r>
              <a:rPr lang="en-US" sz="1800" b="1" i="0" dirty="0">
                <a:solidFill>
                  <a:srgbClr val="222222"/>
                </a:solidFill>
                <a:effectLst/>
                <a:latin typeface="Lato" panose="020F0502020204030203" pitchFamily="34" charset="0"/>
              </a:rPr>
              <a:t> Statistical Distribution</a:t>
            </a:r>
            <a:r>
              <a:rPr lang="en-US" sz="1800" b="0" i="0" dirty="0">
                <a:solidFill>
                  <a:srgbClr val="222222"/>
                </a:solidFill>
                <a:effectLst/>
                <a:latin typeface="Lato" panose="020F0502020204030203" pitchFamily="34" charset="0"/>
              </a:rPr>
              <a:t> that has a wide range of applications. This distribution applies in most Machine Learning Algorithms and the concept of the Normal Distribution is a must for any </a:t>
            </a:r>
            <a:r>
              <a:rPr lang="en-US" sz="1800" b="1" i="0" dirty="0">
                <a:solidFill>
                  <a:srgbClr val="222222"/>
                </a:solidFill>
                <a:effectLst/>
                <a:latin typeface="Lato" panose="020F0502020204030203" pitchFamily="34" charset="0"/>
              </a:rPr>
              <a:t>Statistician</a:t>
            </a:r>
            <a:r>
              <a:rPr lang="en-US" sz="1800" b="0" i="0" dirty="0">
                <a:solidFill>
                  <a:srgbClr val="222222"/>
                </a:solidFill>
                <a:effectLst/>
                <a:latin typeface="Lato" panose="020F0502020204030203" pitchFamily="34" charset="0"/>
              </a:rPr>
              <a:t>, </a:t>
            </a:r>
            <a:r>
              <a:rPr lang="en-US" sz="1800" b="1" i="0" dirty="0">
                <a:solidFill>
                  <a:srgbClr val="222222"/>
                </a:solidFill>
                <a:effectLst/>
                <a:latin typeface="Lato" panose="020F0502020204030203" pitchFamily="34" charset="0"/>
              </a:rPr>
              <a:t>Machine Learning Engineer</a:t>
            </a:r>
            <a:r>
              <a:rPr lang="en-US" sz="1800" b="0" i="0" dirty="0">
                <a:solidFill>
                  <a:srgbClr val="222222"/>
                </a:solidFill>
                <a:effectLst/>
                <a:latin typeface="Lato" panose="020F0502020204030203" pitchFamily="34" charset="0"/>
              </a:rPr>
              <a:t>, and </a:t>
            </a:r>
            <a:r>
              <a:rPr lang="en-US" sz="1800" b="1" i="0" dirty="0">
                <a:solidFill>
                  <a:srgbClr val="222222"/>
                </a:solidFill>
                <a:effectLst/>
                <a:latin typeface="Lato" panose="020F0502020204030203" pitchFamily="34" charset="0"/>
              </a:rPr>
              <a:t>Data Scientist.</a:t>
            </a:r>
          </a:p>
          <a:p>
            <a:pPr marL="0" indent="0" algn="l">
              <a:buNone/>
            </a:pPr>
            <a:r>
              <a:rPr lang="en-US" sz="1800" b="1" i="0" dirty="0">
                <a:solidFill>
                  <a:srgbClr val="222222"/>
                </a:solidFill>
                <a:effectLst/>
                <a:latin typeface="Lato" panose="020F0502020204030203" pitchFamily="34" charset="0"/>
              </a:rPr>
              <a:t>Parameters of Normal Distribution</a:t>
            </a:r>
          </a:p>
          <a:p>
            <a:pPr algn="l">
              <a:buFont typeface="Arial" panose="020B0604020202020204" pitchFamily="34" charset="0"/>
              <a:buChar char="•"/>
            </a:pPr>
            <a:r>
              <a:rPr lang="en-US" sz="1800" b="0" i="0" dirty="0">
                <a:solidFill>
                  <a:srgbClr val="222222"/>
                </a:solidFill>
                <a:effectLst/>
                <a:latin typeface="Lato" panose="020F0502020204030203" pitchFamily="34" charset="0"/>
              </a:rPr>
              <a:t>Mean</a:t>
            </a:r>
          </a:p>
          <a:p>
            <a:pPr algn="l">
              <a:buFont typeface="Arial" panose="020B0604020202020204" pitchFamily="34" charset="0"/>
              <a:buChar char="•"/>
            </a:pPr>
            <a:r>
              <a:rPr lang="en-US" sz="1800" b="0" i="0" dirty="0">
                <a:solidFill>
                  <a:srgbClr val="222222"/>
                </a:solidFill>
                <a:effectLst/>
                <a:latin typeface="Lato" panose="020F0502020204030203" pitchFamily="34" charset="0"/>
              </a:rPr>
              <a:t>Standard Deviation</a:t>
            </a:r>
          </a:p>
          <a:p>
            <a:pPr marL="0" indent="0" algn="l">
              <a:buNone/>
            </a:pPr>
            <a:r>
              <a:rPr lang="en-US" sz="1800" b="1" i="0" dirty="0">
                <a:solidFill>
                  <a:srgbClr val="222222"/>
                </a:solidFill>
                <a:effectLst/>
                <a:latin typeface="Lato" panose="020F0502020204030203" pitchFamily="34" charset="0"/>
              </a:rPr>
              <a:t>Properties of Normal Distribution</a:t>
            </a:r>
          </a:p>
          <a:p>
            <a:pPr algn="l">
              <a:buFont typeface="Arial" panose="020B0604020202020204" pitchFamily="34" charset="0"/>
              <a:buChar char="•"/>
            </a:pPr>
            <a:r>
              <a:rPr lang="en-US" sz="1800" b="0" i="0" dirty="0">
                <a:solidFill>
                  <a:srgbClr val="222222"/>
                </a:solidFill>
                <a:effectLst/>
                <a:latin typeface="Lato" panose="020F0502020204030203" pitchFamily="34" charset="0"/>
              </a:rPr>
              <a:t>Symmetricity</a:t>
            </a:r>
          </a:p>
          <a:p>
            <a:pPr algn="l">
              <a:buFont typeface="Arial" panose="020B0604020202020204" pitchFamily="34" charset="0"/>
              <a:buChar char="•"/>
            </a:pPr>
            <a:r>
              <a:rPr lang="en-US" sz="1800" b="0" i="0" dirty="0">
                <a:solidFill>
                  <a:srgbClr val="222222"/>
                </a:solidFill>
                <a:effectLst/>
                <a:latin typeface="Lato" panose="020F0502020204030203" pitchFamily="34" charset="0"/>
              </a:rPr>
              <a:t>Measures of Central Tendencies are equal</a:t>
            </a:r>
          </a:p>
          <a:p>
            <a:pPr algn="l">
              <a:buFont typeface="Arial" panose="020B0604020202020204" pitchFamily="34" charset="0"/>
              <a:buChar char="•"/>
            </a:pPr>
            <a:r>
              <a:rPr lang="en-US" sz="1800" b="0" i="0" dirty="0">
                <a:solidFill>
                  <a:srgbClr val="222222"/>
                </a:solidFill>
                <a:effectLst/>
                <a:latin typeface="Lato" panose="020F0502020204030203" pitchFamily="34" charset="0"/>
              </a:rPr>
              <a:t>Empirical Rule</a:t>
            </a:r>
          </a:p>
          <a:p>
            <a:pPr algn="l">
              <a:buFont typeface="Arial" panose="020B0604020202020204" pitchFamily="34" charset="0"/>
              <a:buChar char="•"/>
            </a:pPr>
            <a:r>
              <a:rPr lang="en-US" sz="1800" b="0" i="0" dirty="0">
                <a:solidFill>
                  <a:srgbClr val="222222"/>
                </a:solidFill>
                <a:effectLst/>
                <a:latin typeface="Lato" panose="020F0502020204030203" pitchFamily="34" charset="0"/>
              </a:rPr>
              <a:t>Skewness and Kurtosis</a:t>
            </a:r>
          </a:p>
          <a:p>
            <a:pPr algn="l">
              <a:buFont typeface="Arial" panose="020B0604020202020204" pitchFamily="34" charset="0"/>
              <a:buChar char="•"/>
            </a:pPr>
            <a:r>
              <a:rPr lang="en-US" sz="1800" b="0" i="0" dirty="0">
                <a:solidFill>
                  <a:srgbClr val="222222"/>
                </a:solidFill>
                <a:effectLst/>
                <a:latin typeface="Lato" panose="020F0502020204030203" pitchFamily="34" charset="0"/>
              </a:rPr>
              <a:t>The area under the curve</a:t>
            </a:r>
          </a:p>
          <a:p>
            <a:pPr algn="l" fontAlgn="base"/>
            <a:endParaRPr lang="pt-BR" dirty="0">
              <a:solidFill>
                <a:srgbClr val="333333"/>
              </a:solidFill>
            </a:endParaRPr>
          </a:p>
        </p:txBody>
      </p:sp>
      <p:sp>
        <p:nvSpPr>
          <p:cNvPr id="3" name="Title 2">
            <a:extLst>
              <a:ext uri="{FF2B5EF4-FFF2-40B4-BE49-F238E27FC236}">
                <a16:creationId xmlns:a16="http://schemas.microsoft.com/office/drawing/2014/main" id="{CED95AA4-479A-498C-B051-899066C696AA}"/>
              </a:ext>
            </a:extLst>
          </p:cNvPr>
          <p:cNvSpPr txBox="1">
            <a:spLocks/>
          </p:cNvSpPr>
          <p:nvPr/>
        </p:nvSpPr>
        <p:spPr>
          <a:xfrm>
            <a:off x="457200" y="1295400"/>
            <a:ext cx="8229600" cy="5334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77500" lnSpcReduction="20000"/>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4400" b="1" i="0" dirty="0">
                <a:solidFill>
                  <a:srgbClr val="333333"/>
                </a:solidFill>
                <a:effectLst/>
              </a:rPr>
              <a:t>Normal Distribution</a:t>
            </a:r>
            <a:endParaRPr lang="en-US" b="1" dirty="0"/>
          </a:p>
        </p:txBody>
      </p:sp>
    </p:spTree>
    <p:extLst>
      <p:ext uri="{BB962C8B-B14F-4D97-AF65-F5344CB8AC3E}">
        <p14:creationId xmlns:p14="http://schemas.microsoft.com/office/powerpoint/2010/main" val="36380028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F943E10A-6EEB-4A3D-B7B4-1B58B7FFD06E}"/>
              </a:ext>
            </a:extLst>
          </p:cNvPr>
          <p:cNvSpPr txBox="1">
            <a:spLocks noChangeArrowheads="1"/>
          </p:cNvSpPr>
          <p:nvPr/>
        </p:nvSpPr>
        <p:spPr>
          <a:xfrm>
            <a:off x="304800" y="1828800"/>
            <a:ext cx="8534400" cy="4419599"/>
          </a:xfrm>
          <a:prstGeom prst="rect">
            <a:avLst/>
          </a:prstGeom>
        </p:spPr>
        <p:style>
          <a:lnRef idx="1">
            <a:schemeClr val="accent3"/>
          </a:lnRef>
          <a:fillRef idx="2">
            <a:schemeClr val="accent3"/>
          </a:fillRef>
          <a:effectRef idx="1">
            <a:schemeClr val="accent3"/>
          </a:effectRef>
          <a:fontRef idx="minor">
            <a:schemeClr val="dk1"/>
          </a:fontRef>
        </p:style>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en-US" sz="2000" b="0" i="0" dirty="0">
                <a:solidFill>
                  <a:srgbClr val="222222"/>
                </a:solidFill>
                <a:effectLst/>
                <a:latin typeface="Lato" panose="020F0502020204030203" pitchFamily="34" charset="0"/>
              </a:rPr>
              <a:t>All forms of the normal distribution share the following characteristics:</a:t>
            </a:r>
          </a:p>
          <a:p>
            <a:pPr marL="0" indent="0" algn="l">
              <a:buNone/>
            </a:pPr>
            <a:r>
              <a:rPr lang="en-US" sz="2000" b="1" i="0" dirty="0">
                <a:solidFill>
                  <a:srgbClr val="222222"/>
                </a:solidFill>
                <a:effectLst/>
                <a:latin typeface="Lato" panose="020F0502020204030203" pitchFamily="34" charset="0"/>
              </a:rPr>
              <a:t>1. It is symmetric</a:t>
            </a:r>
            <a:endParaRPr lang="en-US" sz="2000" b="0" i="0" dirty="0">
              <a:solidFill>
                <a:srgbClr val="222222"/>
              </a:solidFill>
              <a:effectLst/>
              <a:latin typeface="Lato" panose="020F0502020204030203" pitchFamily="34" charset="0"/>
            </a:endParaRPr>
          </a:p>
          <a:p>
            <a:pPr algn="l">
              <a:buFont typeface="Arial" panose="020B0604020202020204" pitchFamily="34" charset="0"/>
              <a:buChar char="•"/>
            </a:pPr>
            <a:r>
              <a:rPr lang="en-US" sz="2000" b="0" i="0" dirty="0">
                <a:solidFill>
                  <a:srgbClr val="222222"/>
                </a:solidFill>
                <a:effectLst/>
                <a:latin typeface="Lato" panose="020F0502020204030203" pitchFamily="34" charset="0"/>
              </a:rPr>
              <a:t>The shape of the normal distribution is perfectly symmetrical.</a:t>
            </a:r>
          </a:p>
          <a:p>
            <a:pPr algn="l">
              <a:buFont typeface="Arial" panose="020B0604020202020204" pitchFamily="34" charset="0"/>
              <a:buChar char="•"/>
            </a:pPr>
            <a:r>
              <a:rPr lang="en-US" sz="2000" b="0" i="0" dirty="0">
                <a:solidFill>
                  <a:srgbClr val="222222"/>
                </a:solidFill>
                <a:effectLst/>
                <a:latin typeface="Lato" panose="020F0502020204030203" pitchFamily="34" charset="0"/>
              </a:rPr>
              <a:t>This means that the curve of the normal distribution can be divided from the middle and we can produce two equal halves. Moreover, the symmetric shape exists when an equal number of observations lie on each side of the curve.</a:t>
            </a:r>
          </a:p>
          <a:p>
            <a:pPr marL="0" indent="0" algn="l">
              <a:buNone/>
            </a:pPr>
            <a:r>
              <a:rPr lang="en-US" sz="2000" b="1" i="0" dirty="0">
                <a:solidFill>
                  <a:srgbClr val="222222"/>
                </a:solidFill>
                <a:effectLst/>
                <a:latin typeface="Lato" panose="020F0502020204030203" pitchFamily="34" charset="0"/>
              </a:rPr>
              <a:t>2. The mean, median, and mode are equal</a:t>
            </a:r>
            <a:endParaRPr lang="en-US" sz="2000" b="0" i="0" dirty="0">
              <a:solidFill>
                <a:srgbClr val="222222"/>
              </a:solidFill>
              <a:effectLst/>
              <a:latin typeface="Lato" panose="020F0502020204030203" pitchFamily="34" charset="0"/>
            </a:endParaRPr>
          </a:p>
          <a:p>
            <a:pPr algn="l">
              <a:buFont typeface="Arial" panose="020B0604020202020204" pitchFamily="34" charset="0"/>
              <a:buChar char="•"/>
            </a:pPr>
            <a:r>
              <a:rPr lang="en-US" sz="2000" b="0" i="0" dirty="0">
                <a:solidFill>
                  <a:srgbClr val="222222"/>
                </a:solidFill>
                <a:effectLst/>
                <a:latin typeface="Lato" panose="020F0502020204030203" pitchFamily="34" charset="0"/>
              </a:rPr>
              <a:t>The midpoint of normal distribution refers to the point with maximum frequency i.e., it consists of most observations of the variable.</a:t>
            </a:r>
          </a:p>
          <a:p>
            <a:pPr algn="l">
              <a:buFont typeface="Arial" panose="020B0604020202020204" pitchFamily="34" charset="0"/>
              <a:buChar char="•"/>
            </a:pPr>
            <a:r>
              <a:rPr lang="en-US" sz="2000" b="0" i="0" dirty="0">
                <a:solidFill>
                  <a:srgbClr val="222222"/>
                </a:solidFill>
                <a:effectLst/>
                <a:latin typeface="Lato" panose="020F0502020204030203" pitchFamily="34" charset="0"/>
              </a:rPr>
              <a:t>The midpoint is also the point where all three measures of central tendency fall. These measures are usually equal in a perfectly shaped normal distribution.</a:t>
            </a:r>
          </a:p>
          <a:p>
            <a:pPr algn="just"/>
            <a:endParaRPr lang="en-US" sz="2000" b="0" i="0" dirty="0">
              <a:solidFill>
                <a:srgbClr val="222222"/>
              </a:solidFill>
              <a:effectLst/>
              <a:latin typeface="Lato" panose="020F0502020204030203" pitchFamily="34" charset="0"/>
            </a:endParaRPr>
          </a:p>
          <a:p>
            <a:pPr algn="l" fontAlgn="base"/>
            <a:endParaRPr lang="pt-BR" sz="2000" dirty="0">
              <a:solidFill>
                <a:srgbClr val="333333"/>
              </a:solidFill>
            </a:endParaRPr>
          </a:p>
        </p:txBody>
      </p:sp>
      <p:sp>
        <p:nvSpPr>
          <p:cNvPr id="3" name="Title 2">
            <a:extLst>
              <a:ext uri="{FF2B5EF4-FFF2-40B4-BE49-F238E27FC236}">
                <a16:creationId xmlns:a16="http://schemas.microsoft.com/office/drawing/2014/main" id="{39387C26-BBC0-4175-BE02-74FAAC65807C}"/>
              </a:ext>
            </a:extLst>
          </p:cNvPr>
          <p:cNvSpPr txBox="1">
            <a:spLocks/>
          </p:cNvSpPr>
          <p:nvPr/>
        </p:nvSpPr>
        <p:spPr>
          <a:xfrm>
            <a:off x="457200" y="1219200"/>
            <a:ext cx="8229600" cy="3810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70000" lnSpcReduction="20000"/>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3200" b="1" i="0" dirty="0">
                <a:solidFill>
                  <a:srgbClr val="222222"/>
                </a:solidFill>
                <a:effectLst/>
                <a:latin typeface="Lato" panose="020F0502020204030203" pitchFamily="34" charset="0"/>
              </a:rPr>
              <a:t>Properties of Normal Distribution</a:t>
            </a:r>
            <a:endParaRPr lang="en-US" sz="3200" b="0" i="0" dirty="0">
              <a:solidFill>
                <a:srgbClr val="222222"/>
              </a:solidFill>
              <a:effectLst/>
              <a:latin typeface="Lato" panose="020F0502020204030203" pitchFamily="34" charset="0"/>
            </a:endParaRPr>
          </a:p>
        </p:txBody>
      </p:sp>
    </p:spTree>
    <p:extLst>
      <p:ext uri="{BB962C8B-B14F-4D97-AF65-F5344CB8AC3E}">
        <p14:creationId xmlns:p14="http://schemas.microsoft.com/office/powerpoint/2010/main" val="38840172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FA7D51FE-8B71-4EA7-B58B-4931BD601281}"/>
              </a:ext>
            </a:extLst>
          </p:cNvPr>
          <p:cNvSpPr txBox="1">
            <a:spLocks/>
          </p:cNvSpPr>
          <p:nvPr/>
        </p:nvSpPr>
        <p:spPr>
          <a:xfrm>
            <a:off x="457200" y="1219200"/>
            <a:ext cx="8229600" cy="3810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70000" lnSpcReduction="20000"/>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3200" b="1" i="0" dirty="0">
                <a:solidFill>
                  <a:srgbClr val="222222"/>
                </a:solidFill>
                <a:effectLst/>
                <a:latin typeface="Lato" panose="020F0502020204030203" pitchFamily="34" charset="0"/>
              </a:rPr>
              <a:t>Properties of Normal Distribution</a:t>
            </a:r>
            <a:endParaRPr lang="en-US" sz="3200" b="0" i="0" dirty="0">
              <a:solidFill>
                <a:srgbClr val="222222"/>
              </a:solidFill>
              <a:effectLst/>
              <a:latin typeface="Lato" panose="020F0502020204030203" pitchFamily="34" charset="0"/>
            </a:endParaRPr>
          </a:p>
        </p:txBody>
      </p:sp>
      <p:sp>
        <p:nvSpPr>
          <p:cNvPr id="3" name="Rectangle 3">
            <a:extLst>
              <a:ext uri="{FF2B5EF4-FFF2-40B4-BE49-F238E27FC236}">
                <a16:creationId xmlns:a16="http://schemas.microsoft.com/office/drawing/2014/main" id="{7680B6E3-250F-4DDE-A48D-AC822057ADBF}"/>
              </a:ext>
            </a:extLst>
          </p:cNvPr>
          <p:cNvSpPr txBox="1">
            <a:spLocks noChangeArrowheads="1"/>
          </p:cNvSpPr>
          <p:nvPr/>
        </p:nvSpPr>
        <p:spPr>
          <a:xfrm>
            <a:off x="304800" y="1828800"/>
            <a:ext cx="8534400" cy="4419599"/>
          </a:xfrm>
          <a:prstGeom prst="rect">
            <a:avLst/>
          </a:prstGeom>
        </p:spPr>
        <p:style>
          <a:lnRef idx="1">
            <a:schemeClr val="accent3"/>
          </a:lnRef>
          <a:fillRef idx="2">
            <a:schemeClr val="accent3"/>
          </a:fillRef>
          <a:effectRef idx="1">
            <a:schemeClr val="accent3"/>
          </a:effectRef>
          <a:fontRef idx="minor">
            <a:schemeClr val="dk1"/>
          </a:fontRef>
        </p:style>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000" b="1" i="0" dirty="0">
                <a:solidFill>
                  <a:srgbClr val="222222"/>
                </a:solidFill>
                <a:effectLst/>
                <a:latin typeface="Lato" panose="020F0502020204030203" pitchFamily="34" charset="0"/>
              </a:rPr>
              <a:t>3. Empirical rule</a:t>
            </a:r>
            <a:endParaRPr lang="en-US" sz="2000" b="0" i="0" dirty="0">
              <a:solidFill>
                <a:srgbClr val="222222"/>
              </a:solidFill>
              <a:effectLst/>
              <a:latin typeface="Lato" panose="020F0502020204030203" pitchFamily="34" charset="0"/>
            </a:endParaRPr>
          </a:p>
          <a:p>
            <a:pPr algn="l">
              <a:buFont typeface="Arial" panose="020B0604020202020204" pitchFamily="34" charset="0"/>
              <a:buChar char="•"/>
            </a:pPr>
            <a:r>
              <a:rPr lang="en-US" sz="2000" b="0" i="0" dirty="0">
                <a:solidFill>
                  <a:srgbClr val="222222"/>
                </a:solidFill>
                <a:effectLst/>
                <a:latin typeface="Lato" panose="020F0502020204030203" pitchFamily="34" charset="0"/>
              </a:rPr>
              <a:t>In normally distributed data, there is a constant proportion of data points lying under the curve between the mean and a specific number of standard deviations from the mean.</a:t>
            </a:r>
          </a:p>
          <a:p>
            <a:pPr algn="l">
              <a:buFont typeface="Arial" panose="020B0604020202020204" pitchFamily="34" charset="0"/>
              <a:buChar char="•"/>
            </a:pPr>
            <a:r>
              <a:rPr lang="en-US" sz="2000" b="0" i="0" dirty="0">
                <a:solidFill>
                  <a:srgbClr val="222222"/>
                </a:solidFill>
                <a:effectLst/>
                <a:latin typeface="Lato" panose="020F0502020204030203" pitchFamily="34" charset="0"/>
              </a:rPr>
              <a:t>Thus, for a normal distribution, almost all values lie within </a:t>
            </a:r>
            <a:r>
              <a:rPr lang="en-US" sz="2000" b="1" i="0" dirty="0">
                <a:solidFill>
                  <a:srgbClr val="222222"/>
                </a:solidFill>
                <a:effectLst/>
                <a:latin typeface="Lato" panose="020F0502020204030203" pitchFamily="34" charset="0"/>
              </a:rPr>
              <a:t>3 standard deviations</a:t>
            </a:r>
            <a:r>
              <a:rPr lang="en-US" sz="2000" b="0" i="0" dirty="0">
                <a:solidFill>
                  <a:srgbClr val="222222"/>
                </a:solidFill>
                <a:effectLst/>
                <a:latin typeface="Lato" panose="020F0502020204030203" pitchFamily="34" charset="0"/>
              </a:rPr>
              <a:t> of the mean.</a:t>
            </a:r>
          </a:p>
          <a:p>
            <a:pPr algn="l">
              <a:buFont typeface="Arial" panose="020B0604020202020204" pitchFamily="34" charset="0"/>
              <a:buChar char="•"/>
            </a:pPr>
            <a:r>
              <a:rPr lang="en-US" sz="2000" b="0" i="0" dirty="0">
                <a:solidFill>
                  <a:srgbClr val="222222"/>
                </a:solidFill>
                <a:effectLst/>
                <a:latin typeface="Lato" panose="020F0502020204030203" pitchFamily="34" charset="0"/>
              </a:rPr>
              <a:t>These check buttons of normal distribution will help you realize the appropriate percentages of the area under the curve.</a:t>
            </a:r>
          </a:p>
          <a:p>
            <a:pPr algn="l">
              <a:buFont typeface="Arial" panose="020B0604020202020204" pitchFamily="34" charset="0"/>
              <a:buChar char="•"/>
            </a:pPr>
            <a:r>
              <a:rPr lang="en-US" sz="2000" b="0" i="0" dirty="0">
                <a:solidFill>
                  <a:srgbClr val="222222"/>
                </a:solidFill>
                <a:effectLst/>
                <a:latin typeface="Lato" panose="020F0502020204030203" pitchFamily="34" charset="0"/>
              </a:rPr>
              <a:t>Remember that this empirical rule applies to all normal distributions. Also, note that these rules are applied only to the normal distributions.</a:t>
            </a:r>
            <a:endParaRPr lang="en-US" sz="1200" b="0" i="0" dirty="0">
              <a:solidFill>
                <a:srgbClr val="222222"/>
              </a:solidFill>
              <a:effectLst/>
              <a:latin typeface="Lato" panose="020F0502020204030203" pitchFamily="34" charset="0"/>
            </a:endParaRPr>
          </a:p>
          <a:p>
            <a:pPr marL="0" indent="0" algn="l">
              <a:buNone/>
            </a:pPr>
            <a:endParaRPr lang="en-US" sz="2000" b="0" i="0" dirty="0">
              <a:solidFill>
                <a:srgbClr val="222222"/>
              </a:solidFill>
              <a:effectLst/>
              <a:latin typeface="Lato" panose="020F0502020204030203" pitchFamily="34" charset="0"/>
            </a:endParaRPr>
          </a:p>
          <a:p>
            <a:pPr algn="just"/>
            <a:endParaRPr lang="en-US" sz="2000" b="0" i="0" dirty="0">
              <a:solidFill>
                <a:srgbClr val="222222"/>
              </a:solidFill>
              <a:effectLst/>
              <a:latin typeface="Lato" panose="020F0502020204030203" pitchFamily="34" charset="0"/>
            </a:endParaRPr>
          </a:p>
          <a:p>
            <a:pPr algn="l" fontAlgn="base"/>
            <a:endParaRPr lang="pt-BR" sz="2000" dirty="0">
              <a:solidFill>
                <a:srgbClr val="333333"/>
              </a:solidFill>
            </a:endParaRPr>
          </a:p>
        </p:txBody>
      </p:sp>
    </p:spTree>
    <p:extLst>
      <p:ext uri="{BB962C8B-B14F-4D97-AF65-F5344CB8AC3E}">
        <p14:creationId xmlns:p14="http://schemas.microsoft.com/office/powerpoint/2010/main" val="8232672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kewness and Measures of Skewness">
            <a:extLst>
              <a:ext uri="{FF2B5EF4-FFF2-40B4-BE49-F238E27FC236}">
                <a16:creationId xmlns:a16="http://schemas.microsoft.com/office/drawing/2014/main" id="{76E35553-1A72-41E7-9354-86CA1D489E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685" y="1295400"/>
            <a:ext cx="8124629" cy="30718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5AAD076-248B-4C06-B21B-B2D4C2A553EB}"/>
              </a:ext>
            </a:extLst>
          </p:cNvPr>
          <p:cNvPicPr>
            <a:picLocks noChangeAspect="1"/>
          </p:cNvPicPr>
          <p:nvPr/>
        </p:nvPicPr>
        <p:blipFill>
          <a:blip r:embed="rId3"/>
          <a:stretch>
            <a:fillRect/>
          </a:stretch>
        </p:blipFill>
        <p:spPr>
          <a:xfrm>
            <a:off x="1066800" y="4357052"/>
            <a:ext cx="4267200" cy="2384252"/>
          </a:xfrm>
          <a:prstGeom prst="rect">
            <a:avLst/>
          </a:prstGeom>
        </p:spPr>
      </p:pic>
    </p:spTree>
    <p:extLst>
      <p:ext uri="{BB962C8B-B14F-4D97-AF65-F5344CB8AC3E}">
        <p14:creationId xmlns:p14="http://schemas.microsoft.com/office/powerpoint/2010/main" val="33869156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756240A6-CC4E-49C6-BD1B-9E14D816053F}"/>
              </a:ext>
            </a:extLst>
          </p:cNvPr>
          <p:cNvSpPr txBox="1">
            <a:spLocks noChangeArrowheads="1"/>
          </p:cNvSpPr>
          <p:nvPr/>
        </p:nvSpPr>
        <p:spPr>
          <a:xfrm>
            <a:off x="457200" y="1981200"/>
            <a:ext cx="8534400" cy="4419599"/>
          </a:xfrm>
          <a:prstGeom prst="rect">
            <a:avLst/>
          </a:prstGeom>
        </p:spPr>
        <p:style>
          <a:lnRef idx="1">
            <a:schemeClr val="accent3"/>
          </a:lnRef>
          <a:fillRef idx="2">
            <a:schemeClr val="accent3"/>
          </a:fillRef>
          <a:effectRef idx="1">
            <a:schemeClr val="accent3"/>
          </a:effectRef>
          <a:fontRef idx="minor">
            <a:schemeClr val="dk1"/>
          </a:fontRef>
        </p:style>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en-US" sz="2800" dirty="0">
                <a:solidFill>
                  <a:srgbClr val="333333"/>
                </a:solidFill>
                <a:latin typeface="Verdana" panose="020B0604030504040204" pitchFamily="34" charset="0"/>
              </a:rPr>
              <a:t>Example:</a:t>
            </a:r>
            <a:endParaRPr lang="en-US" sz="2800" b="0" i="0" dirty="0">
              <a:solidFill>
                <a:srgbClr val="333333"/>
              </a:solidFill>
              <a:effectLst/>
              <a:latin typeface="Verdana" panose="020B0604030504040204" pitchFamily="34" charset="0"/>
            </a:endParaRPr>
          </a:p>
          <a:p>
            <a:pPr algn="l">
              <a:buFont typeface="Arial" panose="020B0604020202020204" pitchFamily="34" charset="0"/>
              <a:buChar char="•"/>
            </a:pPr>
            <a:r>
              <a:rPr lang="en-US" sz="2800" b="0" i="0" dirty="0">
                <a:solidFill>
                  <a:srgbClr val="333333"/>
                </a:solidFill>
                <a:effectLst/>
                <a:latin typeface="Verdana" panose="020B0604030504040204" pitchFamily="34" charset="0"/>
              </a:rPr>
              <a:t>Heights of people</a:t>
            </a:r>
          </a:p>
          <a:p>
            <a:pPr algn="l">
              <a:buFont typeface="Arial" panose="020B0604020202020204" pitchFamily="34" charset="0"/>
              <a:buChar char="•"/>
            </a:pPr>
            <a:r>
              <a:rPr lang="en-US" sz="2800" b="0" i="0" dirty="0">
                <a:solidFill>
                  <a:srgbClr val="333333"/>
                </a:solidFill>
                <a:effectLst/>
                <a:latin typeface="Verdana" panose="020B0604030504040204" pitchFamily="34" charset="0"/>
              </a:rPr>
              <a:t>Size of things produced by machines</a:t>
            </a:r>
          </a:p>
          <a:p>
            <a:pPr algn="l">
              <a:buFont typeface="Arial" panose="020B0604020202020204" pitchFamily="34" charset="0"/>
              <a:buChar char="•"/>
            </a:pPr>
            <a:r>
              <a:rPr lang="en-US" sz="2800" b="0" i="0" dirty="0">
                <a:solidFill>
                  <a:srgbClr val="333333"/>
                </a:solidFill>
                <a:effectLst/>
                <a:latin typeface="Verdana" panose="020B0604030504040204" pitchFamily="34" charset="0"/>
              </a:rPr>
              <a:t>Errors in measurements</a:t>
            </a:r>
          </a:p>
          <a:p>
            <a:pPr algn="l">
              <a:buFont typeface="Arial" panose="020B0604020202020204" pitchFamily="34" charset="0"/>
              <a:buChar char="•"/>
            </a:pPr>
            <a:r>
              <a:rPr lang="en-US" sz="2800" b="0" i="0" dirty="0">
                <a:solidFill>
                  <a:srgbClr val="333333"/>
                </a:solidFill>
                <a:effectLst/>
                <a:latin typeface="Verdana" panose="020B0604030504040204" pitchFamily="34" charset="0"/>
              </a:rPr>
              <a:t>Blood pressure</a:t>
            </a:r>
          </a:p>
          <a:p>
            <a:pPr algn="l">
              <a:buFont typeface="Arial" panose="020B0604020202020204" pitchFamily="34" charset="0"/>
              <a:buChar char="•"/>
            </a:pPr>
            <a:r>
              <a:rPr lang="en-US" sz="2800" b="0" i="0" dirty="0">
                <a:solidFill>
                  <a:srgbClr val="333333"/>
                </a:solidFill>
                <a:effectLst/>
                <a:latin typeface="Verdana" panose="020B0604030504040204" pitchFamily="34" charset="0"/>
              </a:rPr>
              <a:t>Marks on a test</a:t>
            </a:r>
          </a:p>
          <a:p>
            <a:pPr algn="l" fontAlgn="base"/>
            <a:endParaRPr lang="pt-BR" sz="2800" dirty="0">
              <a:solidFill>
                <a:srgbClr val="333333"/>
              </a:solidFill>
            </a:endParaRPr>
          </a:p>
        </p:txBody>
      </p:sp>
      <p:sp>
        <p:nvSpPr>
          <p:cNvPr id="3" name="Title 2">
            <a:extLst>
              <a:ext uri="{FF2B5EF4-FFF2-40B4-BE49-F238E27FC236}">
                <a16:creationId xmlns:a16="http://schemas.microsoft.com/office/drawing/2014/main" id="{7D7F16FE-651D-45FF-8614-668C7F240983}"/>
              </a:ext>
            </a:extLst>
          </p:cNvPr>
          <p:cNvSpPr txBox="1">
            <a:spLocks/>
          </p:cNvSpPr>
          <p:nvPr/>
        </p:nvSpPr>
        <p:spPr>
          <a:xfrm>
            <a:off x="457200" y="1295400"/>
            <a:ext cx="8229600" cy="5334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77500" lnSpcReduction="20000"/>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b="1" i="0" dirty="0">
                <a:solidFill>
                  <a:srgbClr val="333333"/>
                </a:solidFill>
                <a:effectLst/>
                <a:latin typeface="Verdana" panose="020B0604030504040204" pitchFamily="34" charset="0"/>
              </a:rPr>
              <a:t>Many things closely follow a Normal Distribution</a:t>
            </a:r>
            <a:endParaRPr lang="en-US" sz="2800" b="1" dirty="0"/>
          </a:p>
        </p:txBody>
      </p:sp>
    </p:spTree>
    <p:extLst>
      <p:ext uri="{BB962C8B-B14F-4D97-AF65-F5344CB8AC3E}">
        <p14:creationId xmlns:p14="http://schemas.microsoft.com/office/powerpoint/2010/main" val="37353603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C2D271D1-F9A4-4B10-82F0-80C51FD81120}"/>
              </a:ext>
            </a:extLst>
          </p:cNvPr>
          <p:cNvSpPr txBox="1">
            <a:spLocks/>
          </p:cNvSpPr>
          <p:nvPr/>
        </p:nvSpPr>
        <p:spPr>
          <a:xfrm>
            <a:off x="457200" y="1295400"/>
            <a:ext cx="8229600" cy="5334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77500" lnSpcReduction="20000"/>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4400" b="1" i="0">
                <a:solidFill>
                  <a:srgbClr val="333333"/>
                </a:solidFill>
                <a:effectLst/>
              </a:rPr>
              <a:t>Normal Distribution</a:t>
            </a:r>
            <a:endParaRPr lang="en-US" b="1" dirty="0"/>
          </a:p>
        </p:txBody>
      </p:sp>
      <p:sp>
        <p:nvSpPr>
          <p:cNvPr id="4" name="TextBox 3">
            <a:extLst>
              <a:ext uri="{FF2B5EF4-FFF2-40B4-BE49-F238E27FC236}">
                <a16:creationId xmlns:a16="http://schemas.microsoft.com/office/drawing/2014/main" id="{6DB1FB4B-C55D-43ED-81FC-9B427BDB45A6}"/>
              </a:ext>
            </a:extLst>
          </p:cNvPr>
          <p:cNvSpPr txBox="1"/>
          <p:nvPr/>
        </p:nvSpPr>
        <p:spPr>
          <a:xfrm>
            <a:off x="762000" y="2057400"/>
            <a:ext cx="7086600" cy="369332"/>
          </a:xfrm>
          <a:prstGeom prst="rect">
            <a:avLst/>
          </a:prstGeom>
          <a:noFill/>
        </p:spPr>
        <p:txBody>
          <a:bodyPr wrap="square">
            <a:spAutoFit/>
          </a:bodyPr>
          <a:lstStyle/>
          <a:p>
            <a:r>
              <a:rPr lang="en-US" b="0" i="0" dirty="0">
                <a:solidFill>
                  <a:srgbClr val="333333"/>
                </a:solidFill>
                <a:effectLst/>
                <a:latin typeface="Verdana" panose="020B0604030504040204" pitchFamily="34" charset="0"/>
              </a:rPr>
              <a:t>We say the data is "normally distributed":</a:t>
            </a:r>
            <a:endParaRPr lang="en-IN" dirty="0"/>
          </a:p>
        </p:txBody>
      </p:sp>
      <p:pic>
        <p:nvPicPr>
          <p:cNvPr id="6" name="Picture 5">
            <a:extLst>
              <a:ext uri="{FF2B5EF4-FFF2-40B4-BE49-F238E27FC236}">
                <a16:creationId xmlns:a16="http://schemas.microsoft.com/office/drawing/2014/main" id="{FA2B077D-4BE3-43B1-89DF-BBD28DAA7644}"/>
              </a:ext>
            </a:extLst>
          </p:cNvPr>
          <p:cNvPicPr>
            <a:picLocks noChangeAspect="1"/>
          </p:cNvPicPr>
          <p:nvPr/>
        </p:nvPicPr>
        <p:blipFill>
          <a:blip r:embed="rId2"/>
          <a:stretch>
            <a:fillRect/>
          </a:stretch>
        </p:blipFill>
        <p:spPr>
          <a:xfrm>
            <a:off x="152400" y="2697481"/>
            <a:ext cx="3771955" cy="2043668"/>
          </a:xfrm>
          <a:prstGeom prst="rect">
            <a:avLst/>
          </a:prstGeom>
        </p:spPr>
      </p:pic>
      <p:sp>
        <p:nvSpPr>
          <p:cNvPr id="8" name="TextBox 7">
            <a:extLst>
              <a:ext uri="{FF2B5EF4-FFF2-40B4-BE49-F238E27FC236}">
                <a16:creationId xmlns:a16="http://schemas.microsoft.com/office/drawing/2014/main" id="{60F18F26-3700-4E3C-8F1E-6DCA317BD2D8}"/>
              </a:ext>
            </a:extLst>
          </p:cNvPr>
          <p:cNvSpPr txBox="1"/>
          <p:nvPr/>
        </p:nvSpPr>
        <p:spPr>
          <a:xfrm>
            <a:off x="3924355" y="2431812"/>
            <a:ext cx="5105400" cy="2308324"/>
          </a:xfrm>
          <a:prstGeom prst="rect">
            <a:avLst/>
          </a:prstGeom>
          <a:noFill/>
        </p:spPr>
        <p:txBody>
          <a:bodyPr wrap="square">
            <a:spAutoFit/>
          </a:bodyPr>
          <a:lstStyle/>
          <a:p>
            <a:pPr algn="l"/>
            <a:r>
              <a:rPr lang="en-US" sz="2400" b="0" i="0" dirty="0">
                <a:solidFill>
                  <a:srgbClr val="333333"/>
                </a:solidFill>
                <a:effectLst/>
                <a:latin typeface="Verdana" panose="020B0604030504040204" pitchFamily="34" charset="0"/>
              </a:rPr>
              <a:t>The </a:t>
            </a:r>
            <a:r>
              <a:rPr lang="en-US" sz="2400" b="1" i="0" dirty="0">
                <a:solidFill>
                  <a:srgbClr val="333333"/>
                </a:solidFill>
                <a:effectLst/>
                <a:latin typeface="Verdana" panose="020B0604030504040204" pitchFamily="34" charset="0"/>
              </a:rPr>
              <a:t>Normal Distribution</a:t>
            </a:r>
            <a:r>
              <a:rPr lang="en-US" sz="2400" b="0" i="0" dirty="0">
                <a:solidFill>
                  <a:srgbClr val="333333"/>
                </a:solidFill>
                <a:effectLst/>
                <a:latin typeface="Verdana" panose="020B0604030504040204" pitchFamily="34" charset="0"/>
              </a:rPr>
              <a:t> has:</a:t>
            </a:r>
          </a:p>
          <a:p>
            <a:pPr algn="l">
              <a:buFont typeface="Arial" panose="020B0604020202020204" pitchFamily="34" charset="0"/>
              <a:buChar char="•"/>
            </a:pPr>
            <a:r>
              <a:rPr lang="en-US" sz="2400" b="0" i="0" dirty="0">
                <a:solidFill>
                  <a:srgbClr val="333333"/>
                </a:solidFill>
                <a:effectLst/>
                <a:latin typeface="Verdana" panose="020B0604030504040204" pitchFamily="34" charset="0"/>
                <a:hlinkClick r:id="rId3"/>
              </a:rPr>
              <a:t>mean</a:t>
            </a:r>
            <a:r>
              <a:rPr lang="en-US" sz="2400" b="0" i="0" dirty="0">
                <a:solidFill>
                  <a:srgbClr val="333333"/>
                </a:solidFill>
                <a:effectLst/>
                <a:latin typeface="Verdana" panose="020B0604030504040204" pitchFamily="34" charset="0"/>
              </a:rPr>
              <a:t> = </a:t>
            </a:r>
            <a:r>
              <a:rPr lang="en-US" sz="2400" b="0" i="0" dirty="0">
                <a:solidFill>
                  <a:srgbClr val="333333"/>
                </a:solidFill>
                <a:effectLst/>
                <a:latin typeface="Verdana" panose="020B0604030504040204" pitchFamily="34" charset="0"/>
                <a:hlinkClick r:id="rId4"/>
              </a:rPr>
              <a:t>median</a:t>
            </a:r>
            <a:r>
              <a:rPr lang="en-US" sz="2400" b="0" i="0" dirty="0">
                <a:solidFill>
                  <a:srgbClr val="333333"/>
                </a:solidFill>
                <a:effectLst/>
                <a:latin typeface="Verdana" panose="020B0604030504040204" pitchFamily="34" charset="0"/>
              </a:rPr>
              <a:t> = </a:t>
            </a:r>
            <a:r>
              <a:rPr lang="en-US" sz="2400" b="0" i="0" dirty="0">
                <a:solidFill>
                  <a:srgbClr val="333333"/>
                </a:solidFill>
                <a:effectLst/>
                <a:latin typeface="Verdana" panose="020B0604030504040204" pitchFamily="34" charset="0"/>
                <a:hlinkClick r:id="rId5"/>
              </a:rPr>
              <a:t>mode</a:t>
            </a:r>
            <a:endParaRPr lang="en-US" sz="2400" b="0" i="0" dirty="0">
              <a:solidFill>
                <a:srgbClr val="333333"/>
              </a:solidFill>
              <a:effectLst/>
              <a:latin typeface="Verdana" panose="020B0604030504040204" pitchFamily="34" charset="0"/>
            </a:endParaRPr>
          </a:p>
          <a:p>
            <a:pPr algn="l">
              <a:buFont typeface="Arial" panose="020B0604020202020204" pitchFamily="34" charset="0"/>
              <a:buChar char="•"/>
            </a:pPr>
            <a:r>
              <a:rPr lang="en-US" sz="2400" b="0" i="0" dirty="0">
                <a:solidFill>
                  <a:srgbClr val="333333"/>
                </a:solidFill>
                <a:effectLst/>
                <a:latin typeface="Verdana" panose="020B0604030504040204" pitchFamily="34" charset="0"/>
              </a:rPr>
              <a:t>symmetry about the center</a:t>
            </a:r>
          </a:p>
          <a:p>
            <a:pPr algn="l">
              <a:buFont typeface="Arial" panose="020B0604020202020204" pitchFamily="34" charset="0"/>
              <a:buChar char="•"/>
            </a:pPr>
            <a:r>
              <a:rPr lang="en-US" sz="2400" b="0" i="0" dirty="0">
                <a:solidFill>
                  <a:srgbClr val="333333"/>
                </a:solidFill>
                <a:effectLst/>
                <a:latin typeface="Verdana" panose="020B0604030504040204" pitchFamily="34" charset="0"/>
              </a:rPr>
              <a:t>50% of values less than the mean and 50% greater than the mean</a:t>
            </a:r>
          </a:p>
        </p:txBody>
      </p:sp>
    </p:spTree>
    <p:extLst>
      <p:ext uri="{BB962C8B-B14F-4D97-AF65-F5344CB8AC3E}">
        <p14:creationId xmlns:p14="http://schemas.microsoft.com/office/powerpoint/2010/main" val="7901913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81FABF-1D60-4E3E-B357-FB2A0FF59273}"/>
              </a:ext>
            </a:extLst>
          </p:cNvPr>
          <p:cNvSpPr txBox="1"/>
          <p:nvPr/>
        </p:nvSpPr>
        <p:spPr>
          <a:xfrm>
            <a:off x="533400" y="1371600"/>
            <a:ext cx="8305800" cy="1323439"/>
          </a:xfrm>
          <a:prstGeom prst="rect">
            <a:avLst/>
          </a:prstGeom>
          <a:noFill/>
        </p:spPr>
        <p:txBody>
          <a:bodyPr wrap="square">
            <a:spAutoFit/>
          </a:bodyPr>
          <a:lstStyle/>
          <a:p>
            <a:r>
              <a:rPr lang="en-US" sz="2000" b="0" i="0" dirty="0">
                <a:solidFill>
                  <a:srgbClr val="372C2C"/>
                </a:solidFill>
                <a:effectLst/>
                <a:latin typeface="Source Sans Pro" panose="020B0503030403020204" pitchFamily="34" charset="0"/>
              </a:rPr>
              <a:t>The normal distribution is a bell-shaped, symmetrical distribution in which the mean, median and mode are all equal. If the mean, median and mode are unequal, the distribution will be either positively or negatively skewed. Consider the illustration below:</a:t>
            </a:r>
            <a:endParaRPr lang="en-IN" sz="2000" dirty="0"/>
          </a:p>
        </p:txBody>
      </p:sp>
      <p:pic>
        <p:nvPicPr>
          <p:cNvPr id="5122" name="Picture 2">
            <a:extLst>
              <a:ext uri="{FF2B5EF4-FFF2-40B4-BE49-F238E27FC236}">
                <a16:creationId xmlns:a16="http://schemas.microsoft.com/office/drawing/2014/main" id="{72D26707-8C8A-4377-BFF6-C4ECC5C79B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952929"/>
            <a:ext cx="6791325" cy="3409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10275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2CF24F-0103-402C-9CA2-48C5AABFB9ED}"/>
              </a:ext>
            </a:extLst>
          </p:cNvPr>
          <p:cNvSpPr txBox="1"/>
          <p:nvPr/>
        </p:nvSpPr>
        <p:spPr>
          <a:xfrm>
            <a:off x="421640" y="1981200"/>
            <a:ext cx="8458200" cy="476284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285750" indent="-285750" algn="l" fontAlgn="base">
              <a:buFont typeface="Arial" panose="020B0604020202020204" pitchFamily="34" charset="0"/>
              <a:buChar char="•"/>
            </a:pPr>
            <a:r>
              <a:rPr lang="en-US" sz="1600" b="0" dirty="0">
                <a:solidFill>
                  <a:srgbClr val="555555"/>
                </a:solidFill>
                <a:effectLst/>
                <a:latin typeface="Helvetica Neue"/>
              </a:rPr>
              <a:t>Given a random variable, we are interested in the density of its probabilities.</a:t>
            </a:r>
          </a:p>
          <a:p>
            <a:pPr marL="171450" indent="-171450" algn="l" fontAlgn="base">
              <a:buFont typeface="Arial" panose="020B0604020202020204" pitchFamily="34" charset="0"/>
              <a:buChar char="•"/>
            </a:pPr>
            <a:endParaRPr lang="en-US" sz="1000" b="0" dirty="0">
              <a:solidFill>
                <a:srgbClr val="555555"/>
              </a:solidFill>
              <a:effectLst/>
              <a:latin typeface="Helvetica Neue"/>
            </a:endParaRPr>
          </a:p>
          <a:p>
            <a:pPr marL="285750" indent="-285750" algn="l" fontAlgn="base">
              <a:buFont typeface="Arial" panose="020B0604020202020204" pitchFamily="34" charset="0"/>
              <a:buChar char="•"/>
            </a:pPr>
            <a:r>
              <a:rPr lang="en-US" sz="1600" b="0" dirty="0">
                <a:solidFill>
                  <a:srgbClr val="555555"/>
                </a:solidFill>
                <a:effectLst/>
                <a:latin typeface="Helvetica Neue"/>
              </a:rPr>
              <a:t>For example, given a random sample of a variable, we might want to know things like the shape of the probability distribution, the most likely value, the spread of values, and other properties.</a:t>
            </a:r>
          </a:p>
          <a:p>
            <a:pPr marL="171450" indent="-171450" algn="l" fontAlgn="base">
              <a:buFont typeface="Arial" panose="020B0604020202020204" pitchFamily="34" charset="0"/>
              <a:buChar char="•"/>
            </a:pPr>
            <a:endParaRPr lang="en-US" sz="1050" b="0" dirty="0">
              <a:solidFill>
                <a:srgbClr val="555555"/>
              </a:solidFill>
              <a:effectLst/>
              <a:latin typeface="Helvetica Neue"/>
            </a:endParaRPr>
          </a:p>
          <a:p>
            <a:pPr marL="285750" indent="-285750" algn="just" fontAlgn="base">
              <a:buFont typeface="Arial" panose="020B0604020202020204" pitchFamily="34" charset="0"/>
              <a:buChar char="•"/>
            </a:pPr>
            <a:r>
              <a:rPr lang="en-US" sz="1600" b="0" dirty="0">
                <a:solidFill>
                  <a:srgbClr val="555555"/>
                </a:solidFill>
                <a:effectLst/>
                <a:latin typeface="Helvetica Neue"/>
              </a:rPr>
              <a:t>Knowing the probability distribution for a random variable can help to </a:t>
            </a:r>
            <a:r>
              <a:rPr lang="en-US" sz="1600" b="1" dirty="0">
                <a:solidFill>
                  <a:srgbClr val="555555"/>
                </a:solidFill>
                <a:effectLst/>
                <a:latin typeface="Helvetica Neue"/>
              </a:rPr>
              <a:t>calculate</a:t>
            </a:r>
            <a:r>
              <a:rPr lang="en-US" sz="1600" b="0" dirty="0">
                <a:solidFill>
                  <a:srgbClr val="555555"/>
                </a:solidFill>
                <a:effectLst/>
                <a:latin typeface="Helvetica Neue"/>
              </a:rPr>
              <a:t> moments of the distribution, like the </a:t>
            </a:r>
            <a:r>
              <a:rPr lang="en-US" sz="1600" b="1" dirty="0">
                <a:solidFill>
                  <a:srgbClr val="555555"/>
                </a:solidFill>
                <a:effectLst/>
                <a:latin typeface="Helvetica Neue"/>
              </a:rPr>
              <a:t>mean and variance</a:t>
            </a:r>
            <a:r>
              <a:rPr lang="en-US" sz="1600" b="0" dirty="0">
                <a:solidFill>
                  <a:srgbClr val="555555"/>
                </a:solidFill>
                <a:effectLst/>
                <a:latin typeface="Helvetica Neue"/>
              </a:rPr>
              <a:t>, but can also be useful for other more general considerations, like determining whether an observation is unlikely or very unlikely and might be an outlier or anomaly.</a:t>
            </a:r>
          </a:p>
          <a:p>
            <a:pPr marL="171450" indent="-171450" algn="l" fontAlgn="base">
              <a:buFont typeface="Arial" panose="020B0604020202020204" pitchFamily="34" charset="0"/>
              <a:buChar char="•"/>
            </a:pPr>
            <a:endParaRPr lang="en-US" sz="1100" b="0" dirty="0">
              <a:solidFill>
                <a:srgbClr val="555555"/>
              </a:solidFill>
              <a:effectLst/>
              <a:latin typeface="Helvetica Neue"/>
            </a:endParaRPr>
          </a:p>
          <a:p>
            <a:pPr marL="285750" indent="-285750" algn="l" fontAlgn="base">
              <a:buFont typeface="Arial" panose="020B0604020202020204" pitchFamily="34" charset="0"/>
              <a:buChar char="•"/>
            </a:pPr>
            <a:r>
              <a:rPr lang="en-US" sz="1600" b="0" dirty="0">
                <a:solidFill>
                  <a:srgbClr val="555555"/>
                </a:solidFill>
                <a:effectLst/>
                <a:latin typeface="Helvetica Neue"/>
              </a:rPr>
              <a:t>The problem is, we may not know the probability distribution for a random variable. </a:t>
            </a:r>
          </a:p>
          <a:p>
            <a:pPr marL="285750" indent="-285750" algn="l" fontAlgn="base">
              <a:buFont typeface="Arial" panose="020B0604020202020204" pitchFamily="34" charset="0"/>
              <a:buChar char="•"/>
            </a:pPr>
            <a:endParaRPr lang="en-US" sz="1600" b="0" dirty="0">
              <a:solidFill>
                <a:srgbClr val="555555"/>
              </a:solidFill>
              <a:effectLst/>
              <a:latin typeface="Helvetica Neue"/>
            </a:endParaRPr>
          </a:p>
          <a:p>
            <a:pPr marL="285750" indent="-285750" algn="l" fontAlgn="base">
              <a:buFont typeface="Arial" panose="020B0604020202020204" pitchFamily="34" charset="0"/>
              <a:buChar char="•"/>
            </a:pPr>
            <a:r>
              <a:rPr lang="en-US" sz="1600" b="0" dirty="0">
                <a:solidFill>
                  <a:srgbClr val="555555"/>
                </a:solidFill>
                <a:effectLst/>
                <a:latin typeface="Helvetica Neue"/>
              </a:rPr>
              <a:t>We rarely do know the distribution because we don’t have access to all possible outcomes for a random variable. In fact, all we have access to is a sample of observations. As such, we must select a probability distribution.</a:t>
            </a:r>
          </a:p>
          <a:p>
            <a:pPr marL="285750" indent="-285750" algn="l" fontAlgn="base">
              <a:buFont typeface="Arial" panose="020B0604020202020204" pitchFamily="34" charset="0"/>
              <a:buChar char="•"/>
            </a:pPr>
            <a:endParaRPr lang="en-US" sz="1600" b="0" dirty="0">
              <a:solidFill>
                <a:srgbClr val="555555"/>
              </a:solidFill>
              <a:effectLst/>
              <a:latin typeface="Helvetica Neue"/>
            </a:endParaRPr>
          </a:p>
          <a:p>
            <a:pPr marL="285750" indent="-285750" algn="just" fontAlgn="base">
              <a:buFont typeface="Arial" panose="020B0604020202020204" pitchFamily="34" charset="0"/>
              <a:buChar char="•"/>
            </a:pPr>
            <a:r>
              <a:rPr lang="en-US" sz="1600" b="0" dirty="0">
                <a:solidFill>
                  <a:srgbClr val="555555"/>
                </a:solidFill>
                <a:effectLst/>
                <a:latin typeface="Helvetica Neue"/>
              </a:rPr>
              <a:t>This problem is referred to as probability density estimation, or </a:t>
            </a:r>
            <a:r>
              <a:rPr lang="en-US" sz="1600" b="1" dirty="0">
                <a:solidFill>
                  <a:srgbClr val="555555"/>
                </a:solidFill>
                <a:effectLst/>
                <a:latin typeface="Helvetica Neue"/>
              </a:rPr>
              <a:t>simply “</a:t>
            </a:r>
            <a:r>
              <a:rPr lang="en-US" sz="1600" b="1" i="1" dirty="0">
                <a:solidFill>
                  <a:srgbClr val="555555"/>
                </a:solidFill>
                <a:effectLst/>
                <a:latin typeface="Helvetica Neue"/>
              </a:rPr>
              <a:t>density estimation</a:t>
            </a:r>
            <a:r>
              <a:rPr lang="en-US" sz="1600" b="1" dirty="0">
                <a:solidFill>
                  <a:srgbClr val="555555"/>
                </a:solidFill>
                <a:effectLst/>
                <a:latin typeface="Helvetica Neue"/>
              </a:rPr>
              <a:t>,” </a:t>
            </a:r>
            <a:r>
              <a:rPr lang="en-US" sz="1600" b="0" dirty="0">
                <a:solidFill>
                  <a:srgbClr val="555555"/>
                </a:solidFill>
                <a:effectLst/>
                <a:latin typeface="Helvetica Neue"/>
              </a:rPr>
              <a:t>as we are using the observations in a random sample to estimate the general density of probabilities beyond just the sample of data we have available.</a:t>
            </a:r>
          </a:p>
        </p:txBody>
      </p:sp>
      <p:sp>
        <p:nvSpPr>
          <p:cNvPr id="4" name="Title 2">
            <a:extLst>
              <a:ext uri="{FF2B5EF4-FFF2-40B4-BE49-F238E27FC236}">
                <a16:creationId xmlns:a16="http://schemas.microsoft.com/office/drawing/2014/main" id="{27DD5C66-E0BE-49C2-8791-4A4505586BB7}"/>
              </a:ext>
            </a:extLst>
          </p:cNvPr>
          <p:cNvSpPr txBox="1">
            <a:spLocks/>
          </p:cNvSpPr>
          <p:nvPr/>
        </p:nvSpPr>
        <p:spPr>
          <a:xfrm>
            <a:off x="457200" y="1295400"/>
            <a:ext cx="8229600" cy="5334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77500" lnSpcReduction="20000"/>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fontAlgn="base"/>
            <a:r>
              <a:rPr lang="en-US" b="1" dirty="0">
                <a:solidFill>
                  <a:srgbClr val="222222"/>
                </a:solidFill>
                <a:effectLst/>
                <a:latin typeface="Helvetica Neue"/>
              </a:rPr>
              <a:t>Probability Density</a:t>
            </a:r>
          </a:p>
        </p:txBody>
      </p:sp>
    </p:spTree>
    <p:extLst>
      <p:ext uri="{BB962C8B-B14F-4D97-AF65-F5344CB8AC3E}">
        <p14:creationId xmlns:p14="http://schemas.microsoft.com/office/powerpoint/2010/main" val="18925208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02A498-2695-4F13-B531-EC935F673EF2}"/>
              </a:ext>
            </a:extLst>
          </p:cNvPr>
          <p:cNvSpPr txBox="1"/>
          <p:nvPr/>
        </p:nvSpPr>
        <p:spPr>
          <a:xfrm>
            <a:off x="457200" y="2286000"/>
            <a:ext cx="8153400" cy="4093428"/>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342900" indent="-342900" algn="l" fontAlgn="base">
              <a:buFont typeface="Arial" panose="020B0604020202020204" pitchFamily="34" charset="0"/>
              <a:buChar char="•"/>
            </a:pPr>
            <a:r>
              <a:rPr lang="en-US" sz="2000" b="0" dirty="0">
                <a:solidFill>
                  <a:srgbClr val="555555"/>
                </a:solidFill>
                <a:effectLst/>
                <a:latin typeface="Helvetica Neue"/>
              </a:rPr>
              <a:t>A random variable </a:t>
            </a:r>
            <a:r>
              <a:rPr lang="en-US" sz="2000" b="0" i="1" dirty="0">
                <a:solidFill>
                  <a:srgbClr val="555555"/>
                </a:solidFill>
                <a:effectLst/>
                <a:latin typeface="Helvetica Neue"/>
              </a:rPr>
              <a:t>x</a:t>
            </a:r>
            <a:r>
              <a:rPr lang="en-US" sz="2000" b="0" dirty="0">
                <a:solidFill>
                  <a:srgbClr val="555555"/>
                </a:solidFill>
                <a:effectLst/>
                <a:latin typeface="Helvetica Neue"/>
              </a:rPr>
              <a:t> has a probability distribution </a:t>
            </a:r>
            <a:r>
              <a:rPr lang="en-US" sz="2000" b="0" i="1" dirty="0">
                <a:solidFill>
                  <a:srgbClr val="555555"/>
                </a:solidFill>
                <a:effectLst/>
                <a:latin typeface="Helvetica Neue"/>
              </a:rPr>
              <a:t>p(x)</a:t>
            </a:r>
            <a:r>
              <a:rPr lang="en-US" sz="2000" b="0" dirty="0">
                <a:solidFill>
                  <a:srgbClr val="555555"/>
                </a:solidFill>
                <a:effectLst/>
                <a:latin typeface="Helvetica Neue"/>
              </a:rPr>
              <a:t>.</a:t>
            </a:r>
          </a:p>
          <a:p>
            <a:pPr marL="342900" indent="-342900" algn="l" fontAlgn="base">
              <a:buFont typeface="Arial" panose="020B0604020202020204" pitchFamily="34" charset="0"/>
              <a:buChar char="•"/>
            </a:pPr>
            <a:endParaRPr lang="en-US" sz="2000" b="0" dirty="0">
              <a:solidFill>
                <a:srgbClr val="555555"/>
              </a:solidFill>
              <a:effectLst/>
              <a:latin typeface="Helvetica Neue"/>
            </a:endParaRPr>
          </a:p>
          <a:p>
            <a:pPr marL="342900" indent="-342900" algn="l" fontAlgn="base">
              <a:buFont typeface="Arial" panose="020B0604020202020204" pitchFamily="34" charset="0"/>
              <a:buChar char="•"/>
            </a:pPr>
            <a:r>
              <a:rPr lang="en-US" sz="2000" b="0" dirty="0">
                <a:solidFill>
                  <a:srgbClr val="555555"/>
                </a:solidFill>
                <a:effectLst/>
                <a:latin typeface="Helvetica Neue"/>
              </a:rPr>
              <a:t>The relationship between the outcomes of a random variable and its probability is referred to as the probability density, or simply the “</a:t>
            </a:r>
            <a:r>
              <a:rPr lang="en-US" sz="2000" b="0" i="1" dirty="0">
                <a:solidFill>
                  <a:srgbClr val="555555"/>
                </a:solidFill>
                <a:effectLst/>
                <a:latin typeface="Helvetica Neue"/>
              </a:rPr>
              <a:t>density</a:t>
            </a:r>
            <a:r>
              <a:rPr lang="en-US" sz="2000" b="0" dirty="0">
                <a:solidFill>
                  <a:srgbClr val="555555"/>
                </a:solidFill>
                <a:effectLst/>
                <a:latin typeface="Helvetica Neue"/>
              </a:rPr>
              <a:t>.”</a:t>
            </a:r>
          </a:p>
          <a:p>
            <a:pPr marL="342900" indent="-342900" algn="l" fontAlgn="base">
              <a:buFont typeface="Arial" panose="020B0604020202020204" pitchFamily="34" charset="0"/>
              <a:buChar char="•"/>
            </a:pPr>
            <a:endParaRPr lang="en-US" sz="2000" b="0" dirty="0">
              <a:solidFill>
                <a:srgbClr val="555555"/>
              </a:solidFill>
              <a:effectLst/>
              <a:latin typeface="Helvetica Neue"/>
            </a:endParaRPr>
          </a:p>
          <a:p>
            <a:pPr marL="342900" indent="-342900" algn="l" fontAlgn="base">
              <a:buFont typeface="Arial" panose="020B0604020202020204" pitchFamily="34" charset="0"/>
              <a:buChar char="•"/>
            </a:pPr>
            <a:r>
              <a:rPr lang="en-US" sz="2000" b="0" dirty="0">
                <a:solidFill>
                  <a:srgbClr val="555555"/>
                </a:solidFill>
                <a:effectLst/>
                <a:latin typeface="Helvetica Neue"/>
              </a:rPr>
              <a:t>If a random variable is continuous, then the probability can be calculated via probability density function, or PDF for short. </a:t>
            </a:r>
          </a:p>
          <a:p>
            <a:pPr marL="342900" indent="-342900" algn="l" fontAlgn="base">
              <a:buFont typeface="Arial" panose="020B0604020202020204" pitchFamily="34" charset="0"/>
              <a:buChar char="•"/>
            </a:pPr>
            <a:endParaRPr lang="en-US" sz="2000" dirty="0">
              <a:solidFill>
                <a:srgbClr val="555555"/>
              </a:solidFill>
              <a:latin typeface="Helvetica Neue"/>
            </a:endParaRPr>
          </a:p>
          <a:p>
            <a:pPr marL="342900" indent="-342900" algn="l" fontAlgn="base">
              <a:buFont typeface="Arial" panose="020B0604020202020204" pitchFamily="34" charset="0"/>
              <a:buChar char="•"/>
            </a:pPr>
            <a:r>
              <a:rPr lang="en-US" sz="2000" b="0" dirty="0">
                <a:solidFill>
                  <a:srgbClr val="555555"/>
                </a:solidFill>
                <a:effectLst/>
                <a:latin typeface="Helvetica Neue"/>
              </a:rPr>
              <a:t>The shape of the probability density function across the domain for a random variable is referred to as the probability distribution and common probability distributions have names, such as uniform, normal, exponential, and so on.</a:t>
            </a:r>
          </a:p>
        </p:txBody>
      </p:sp>
      <p:sp>
        <p:nvSpPr>
          <p:cNvPr id="4" name="Title 2">
            <a:extLst>
              <a:ext uri="{FF2B5EF4-FFF2-40B4-BE49-F238E27FC236}">
                <a16:creationId xmlns:a16="http://schemas.microsoft.com/office/drawing/2014/main" id="{A53B4F8B-4289-4A01-83A2-2CFF5D7FC4CA}"/>
              </a:ext>
            </a:extLst>
          </p:cNvPr>
          <p:cNvSpPr txBox="1">
            <a:spLocks/>
          </p:cNvSpPr>
          <p:nvPr/>
        </p:nvSpPr>
        <p:spPr>
          <a:xfrm>
            <a:off x="457200" y="1295400"/>
            <a:ext cx="8229600" cy="5334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77500" lnSpcReduction="20000"/>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fontAlgn="base"/>
            <a:r>
              <a:rPr lang="en-US" b="1" dirty="0">
                <a:solidFill>
                  <a:srgbClr val="222222"/>
                </a:solidFill>
                <a:effectLst/>
                <a:latin typeface="Helvetica Neue"/>
              </a:rPr>
              <a:t>Probability Density</a:t>
            </a:r>
          </a:p>
        </p:txBody>
      </p:sp>
    </p:spTree>
    <p:extLst>
      <p:ext uri="{BB962C8B-B14F-4D97-AF65-F5344CB8AC3E}">
        <p14:creationId xmlns:p14="http://schemas.microsoft.com/office/powerpoint/2010/main" val="29213894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E69DA33-12A4-4261-B178-8E222EB8AEE6}"/>
              </a:ext>
            </a:extLst>
          </p:cNvPr>
          <p:cNvSpPr txBox="1"/>
          <p:nvPr/>
        </p:nvSpPr>
        <p:spPr>
          <a:xfrm>
            <a:off x="533400" y="1447800"/>
            <a:ext cx="8077200" cy="317009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l" fontAlgn="base"/>
            <a:r>
              <a:rPr lang="en-US" sz="2000" b="0" dirty="0">
                <a:solidFill>
                  <a:srgbClr val="555555"/>
                </a:solidFill>
                <a:effectLst/>
                <a:latin typeface="Helvetica Neue"/>
              </a:rPr>
              <a:t>There are a few </a:t>
            </a:r>
            <a:r>
              <a:rPr lang="en-US" sz="2000" b="1" dirty="0">
                <a:solidFill>
                  <a:srgbClr val="555555"/>
                </a:solidFill>
                <a:effectLst/>
                <a:latin typeface="Helvetica Neue"/>
              </a:rPr>
              <a:t>steps in the process of density estimation </a:t>
            </a:r>
            <a:r>
              <a:rPr lang="en-US" sz="2000" b="0" dirty="0">
                <a:solidFill>
                  <a:srgbClr val="555555"/>
                </a:solidFill>
                <a:effectLst/>
                <a:latin typeface="Helvetica Neue"/>
              </a:rPr>
              <a:t>for a random variable.</a:t>
            </a:r>
          </a:p>
          <a:p>
            <a:pPr algn="l" fontAlgn="base"/>
            <a:endParaRPr lang="en-US" sz="2000" b="0" dirty="0">
              <a:solidFill>
                <a:srgbClr val="555555"/>
              </a:solidFill>
              <a:effectLst/>
              <a:latin typeface="Helvetica Neue"/>
            </a:endParaRPr>
          </a:p>
          <a:p>
            <a:pPr algn="l" fontAlgn="base"/>
            <a:r>
              <a:rPr lang="en-US" sz="2000" b="0" dirty="0">
                <a:solidFill>
                  <a:srgbClr val="555555"/>
                </a:solidFill>
                <a:effectLst/>
                <a:latin typeface="Helvetica Neue"/>
              </a:rPr>
              <a:t>The first step is to review the density of observations in the random sample with a simple histogram. </a:t>
            </a:r>
          </a:p>
          <a:p>
            <a:pPr algn="l" fontAlgn="base"/>
            <a:endParaRPr lang="en-US" sz="2000" b="0" dirty="0">
              <a:solidFill>
                <a:srgbClr val="555555"/>
              </a:solidFill>
              <a:effectLst/>
              <a:latin typeface="Helvetica Neue"/>
            </a:endParaRPr>
          </a:p>
          <a:p>
            <a:pPr algn="l" fontAlgn="base"/>
            <a:r>
              <a:rPr lang="en-US" sz="2000" b="0" dirty="0">
                <a:solidFill>
                  <a:srgbClr val="555555"/>
                </a:solidFill>
                <a:effectLst/>
                <a:latin typeface="Helvetica Neue"/>
              </a:rPr>
              <a:t>From the histogram, we might be able to identify a common and well-understood probability distribution that can be used, such as a normal distribution. If not, we may have to fit a model to estimate the distribution.</a:t>
            </a:r>
          </a:p>
        </p:txBody>
      </p:sp>
    </p:spTree>
    <p:extLst>
      <p:ext uri="{BB962C8B-B14F-4D97-AF65-F5344CB8AC3E}">
        <p14:creationId xmlns:p14="http://schemas.microsoft.com/office/powerpoint/2010/main" val="1102781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4323200-36A7-460C-9DE9-AE322343750B}"/>
              </a:ext>
            </a:extLst>
          </p:cNvPr>
          <p:cNvSpPr txBox="1">
            <a:spLocks/>
          </p:cNvSpPr>
          <p:nvPr/>
        </p:nvSpPr>
        <p:spPr>
          <a:xfrm>
            <a:off x="685800" y="2438400"/>
            <a:ext cx="7772400" cy="396240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algn="just"/>
            <a:r>
              <a:rPr lang="en-US" altLang="en-US" dirty="0"/>
              <a:t>A </a:t>
            </a:r>
            <a:r>
              <a:rPr lang="en-US" altLang="en-US" b="1" dirty="0"/>
              <a:t>variable</a:t>
            </a:r>
            <a:r>
              <a:rPr lang="en-US" altLang="en-US" dirty="0"/>
              <a:t> is a characteristic or condition that can change or take on different values.  </a:t>
            </a:r>
          </a:p>
          <a:p>
            <a:pPr algn="just"/>
            <a:r>
              <a:rPr lang="en-US" altLang="en-US" dirty="0"/>
              <a:t>Most research begins with a general question about the relationship between two variables for a specific group of individuals.  </a:t>
            </a:r>
          </a:p>
        </p:txBody>
      </p:sp>
      <p:sp>
        <p:nvSpPr>
          <p:cNvPr id="3" name="Title 2">
            <a:extLst>
              <a:ext uri="{FF2B5EF4-FFF2-40B4-BE49-F238E27FC236}">
                <a16:creationId xmlns:a16="http://schemas.microsoft.com/office/drawing/2014/main" id="{E3708B69-6C2C-4078-85BA-C7178860942C}"/>
              </a:ext>
            </a:extLst>
          </p:cNvPr>
          <p:cNvSpPr txBox="1">
            <a:spLocks/>
          </p:cNvSpPr>
          <p:nvPr/>
        </p:nvSpPr>
        <p:spPr>
          <a:xfrm>
            <a:off x="457200" y="1219200"/>
            <a:ext cx="8229600" cy="10668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altLang="en-US" b="1" dirty="0"/>
              <a:t>Variable</a:t>
            </a:r>
            <a:endParaRPr lang="en-US" b="1" dirty="0"/>
          </a:p>
        </p:txBody>
      </p:sp>
    </p:spTree>
    <p:extLst>
      <p:ext uri="{BB962C8B-B14F-4D97-AF65-F5344CB8AC3E}">
        <p14:creationId xmlns:p14="http://schemas.microsoft.com/office/powerpoint/2010/main" val="37151050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5.7 Histogram">
            <a:extLst>
              <a:ext uri="{FF2B5EF4-FFF2-40B4-BE49-F238E27FC236}">
                <a16:creationId xmlns:a16="http://schemas.microsoft.com/office/drawing/2014/main" id="{AD06A7F4-0B56-4D28-A392-49DA0CE370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981"/>
          <a:stretch/>
        </p:blipFill>
        <p:spPr bwMode="auto">
          <a:xfrm>
            <a:off x="500062" y="1773495"/>
            <a:ext cx="8143875" cy="47910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7E6BEC3-03D5-412B-A184-81B7C2137461}"/>
              </a:ext>
            </a:extLst>
          </p:cNvPr>
          <p:cNvSpPr txBox="1"/>
          <p:nvPr/>
        </p:nvSpPr>
        <p:spPr>
          <a:xfrm>
            <a:off x="3352800" y="1219200"/>
            <a:ext cx="4572000" cy="584775"/>
          </a:xfrm>
          <a:prstGeom prst="rect">
            <a:avLst/>
          </a:prstGeom>
          <a:noFill/>
        </p:spPr>
        <p:txBody>
          <a:bodyPr wrap="square">
            <a:spAutoFit/>
          </a:bodyPr>
          <a:lstStyle/>
          <a:p>
            <a:r>
              <a:rPr lang="en-US" sz="3200" b="1" dirty="0">
                <a:solidFill>
                  <a:srgbClr val="555555"/>
                </a:solidFill>
                <a:effectLst/>
                <a:latin typeface="Helvetica Neue"/>
              </a:rPr>
              <a:t>Histogram</a:t>
            </a:r>
            <a:endParaRPr lang="en-IN" sz="3200" b="1" dirty="0"/>
          </a:p>
        </p:txBody>
      </p:sp>
    </p:spTree>
    <p:extLst>
      <p:ext uri="{BB962C8B-B14F-4D97-AF65-F5344CB8AC3E}">
        <p14:creationId xmlns:p14="http://schemas.microsoft.com/office/powerpoint/2010/main" val="11739333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5AF49F-1BE3-481F-8845-A24A5FB544A3}"/>
              </a:ext>
            </a:extLst>
          </p:cNvPr>
          <p:cNvSpPr txBox="1"/>
          <p:nvPr/>
        </p:nvSpPr>
        <p:spPr>
          <a:xfrm>
            <a:off x="381000" y="1295400"/>
            <a:ext cx="8229600" cy="480131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285750" indent="-285750" algn="l" fontAlgn="base">
              <a:buFont typeface="Arial" panose="020B0604020202020204" pitchFamily="34" charset="0"/>
              <a:buChar char="•"/>
            </a:pPr>
            <a:r>
              <a:rPr lang="en-US" b="1" dirty="0">
                <a:solidFill>
                  <a:srgbClr val="222222"/>
                </a:solidFill>
                <a:effectLst/>
                <a:latin typeface="Helvetica Neue"/>
              </a:rPr>
              <a:t>Density With a Histogram</a:t>
            </a:r>
          </a:p>
          <a:p>
            <a:pPr marL="285750" indent="-285750" algn="l" fontAlgn="base">
              <a:buFont typeface="Arial" panose="020B0604020202020204" pitchFamily="34" charset="0"/>
              <a:buChar char="•"/>
            </a:pPr>
            <a:endParaRPr lang="en-US" b="1" dirty="0">
              <a:solidFill>
                <a:srgbClr val="222222"/>
              </a:solidFill>
              <a:effectLst/>
              <a:latin typeface="Helvetica Neue"/>
            </a:endParaRPr>
          </a:p>
          <a:p>
            <a:pPr marL="285750" indent="-285750" algn="l" fontAlgn="base">
              <a:buFont typeface="Arial" panose="020B0604020202020204" pitchFamily="34" charset="0"/>
              <a:buChar char="•"/>
            </a:pPr>
            <a:r>
              <a:rPr lang="en-US" b="0" dirty="0">
                <a:solidFill>
                  <a:srgbClr val="555555"/>
                </a:solidFill>
                <a:effectLst/>
                <a:latin typeface="Helvetica Neue"/>
              </a:rPr>
              <a:t>The first step in density estimation is to create a </a:t>
            </a:r>
            <a:r>
              <a:rPr lang="en-US" b="0" u="none" strike="noStrike" dirty="0">
                <a:solidFill>
                  <a:srgbClr val="428BCA"/>
                </a:solidFill>
                <a:effectLst/>
                <a:latin typeface="Helvetica Neue"/>
              </a:rPr>
              <a:t>histogram</a:t>
            </a:r>
            <a:r>
              <a:rPr lang="en-US" b="0" dirty="0">
                <a:solidFill>
                  <a:srgbClr val="555555"/>
                </a:solidFill>
                <a:effectLst/>
                <a:latin typeface="Helvetica Neue"/>
              </a:rPr>
              <a:t> of the observations in the random sample.</a:t>
            </a:r>
          </a:p>
          <a:p>
            <a:pPr marL="285750" indent="-285750" algn="l" fontAlgn="base">
              <a:buFont typeface="Arial" panose="020B0604020202020204" pitchFamily="34" charset="0"/>
              <a:buChar char="•"/>
            </a:pPr>
            <a:endParaRPr lang="en-US" b="0" dirty="0">
              <a:solidFill>
                <a:srgbClr val="555555"/>
              </a:solidFill>
              <a:effectLst/>
              <a:latin typeface="Helvetica Neue"/>
            </a:endParaRPr>
          </a:p>
          <a:p>
            <a:pPr marL="285750" indent="-285750" algn="l" fontAlgn="base">
              <a:buFont typeface="Arial" panose="020B0604020202020204" pitchFamily="34" charset="0"/>
              <a:buChar char="•"/>
            </a:pPr>
            <a:r>
              <a:rPr lang="en-US" b="0" dirty="0">
                <a:solidFill>
                  <a:srgbClr val="555555"/>
                </a:solidFill>
                <a:effectLst/>
                <a:latin typeface="Helvetica Neue"/>
              </a:rPr>
              <a:t>A histogram is a plot that involves first grouping the observations into bins and counting the number of events that fall into each bin. </a:t>
            </a:r>
          </a:p>
          <a:p>
            <a:pPr marL="285750" indent="-285750" algn="l" fontAlgn="base">
              <a:buFont typeface="Arial" panose="020B0604020202020204" pitchFamily="34" charset="0"/>
              <a:buChar char="•"/>
            </a:pPr>
            <a:endParaRPr lang="en-US" b="0" dirty="0">
              <a:solidFill>
                <a:srgbClr val="555555"/>
              </a:solidFill>
              <a:effectLst/>
              <a:latin typeface="Helvetica Neue"/>
            </a:endParaRPr>
          </a:p>
          <a:p>
            <a:pPr marL="285750" indent="-285750" algn="l" fontAlgn="base">
              <a:buFont typeface="Arial" panose="020B0604020202020204" pitchFamily="34" charset="0"/>
              <a:buChar char="•"/>
            </a:pPr>
            <a:r>
              <a:rPr lang="en-US" b="0" dirty="0">
                <a:solidFill>
                  <a:srgbClr val="555555"/>
                </a:solidFill>
                <a:effectLst/>
                <a:latin typeface="Helvetica Neue"/>
              </a:rPr>
              <a:t>The counts, or frequencies of observations, in each bin are then plotted as a bar graph with the bins on the x-axis and the frequency on the y-axis.</a:t>
            </a:r>
          </a:p>
          <a:p>
            <a:pPr marL="285750" indent="-285750" algn="l" fontAlgn="base">
              <a:buFont typeface="Arial" panose="020B0604020202020204" pitchFamily="34" charset="0"/>
              <a:buChar char="•"/>
            </a:pPr>
            <a:endParaRPr lang="en-US" b="0" dirty="0">
              <a:solidFill>
                <a:srgbClr val="555555"/>
              </a:solidFill>
              <a:effectLst/>
              <a:latin typeface="Helvetica Neue"/>
            </a:endParaRPr>
          </a:p>
          <a:p>
            <a:pPr marL="285750" indent="-285750" algn="l" fontAlgn="base">
              <a:buFont typeface="Arial" panose="020B0604020202020204" pitchFamily="34" charset="0"/>
              <a:buChar char="•"/>
            </a:pPr>
            <a:r>
              <a:rPr lang="en-US" b="0" dirty="0">
                <a:solidFill>
                  <a:srgbClr val="555555"/>
                </a:solidFill>
                <a:effectLst/>
                <a:latin typeface="Helvetica Neue"/>
              </a:rPr>
              <a:t>The choice of the number of bins is important as it controls the coarseness of the distribution (number of bars) and, in turn, how well the density of the observations is plotted. </a:t>
            </a:r>
          </a:p>
          <a:p>
            <a:pPr marL="285750" indent="-285750" algn="l" fontAlgn="base">
              <a:buFont typeface="Arial" panose="020B0604020202020204" pitchFamily="34" charset="0"/>
              <a:buChar char="•"/>
            </a:pPr>
            <a:endParaRPr lang="en-US" dirty="0">
              <a:solidFill>
                <a:srgbClr val="555555"/>
              </a:solidFill>
              <a:latin typeface="Helvetica Neue"/>
            </a:endParaRPr>
          </a:p>
          <a:p>
            <a:pPr marL="285750" indent="-285750" algn="l" fontAlgn="base">
              <a:buFont typeface="Arial" panose="020B0604020202020204" pitchFamily="34" charset="0"/>
              <a:buChar char="•"/>
            </a:pPr>
            <a:r>
              <a:rPr lang="en-US" b="0" dirty="0">
                <a:solidFill>
                  <a:srgbClr val="555555"/>
                </a:solidFill>
                <a:effectLst/>
                <a:latin typeface="Helvetica Neue"/>
              </a:rPr>
              <a:t>It is a good idea to experiment with different bin sizes for a given data sample to get multiple perspectives or views on the same data.</a:t>
            </a:r>
          </a:p>
        </p:txBody>
      </p:sp>
    </p:spTree>
    <p:extLst>
      <p:ext uri="{BB962C8B-B14F-4D97-AF65-F5344CB8AC3E}">
        <p14:creationId xmlns:p14="http://schemas.microsoft.com/office/powerpoint/2010/main" val="2758324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726406B-920C-493C-B2EB-9E48C828F737}"/>
              </a:ext>
            </a:extLst>
          </p:cNvPr>
          <p:cNvSpPr txBox="1"/>
          <p:nvPr/>
        </p:nvSpPr>
        <p:spPr>
          <a:xfrm>
            <a:off x="381000" y="1305341"/>
            <a:ext cx="8382000" cy="5078313"/>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l"/>
            <a:r>
              <a:rPr lang="en-US" b="1" i="0" dirty="0">
                <a:solidFill>
                  <a:srgbClr val="000000"/>
                </a:solidFill>
                <a:effectLst/>
                <a:latin typeface="Open Sans" panose="020B0606030504020204" pitchFamily="34" charset="0"/>
              </a:rPr>
              <a:t>Univariate Normal Distributions</a:t>
            </a:r>
          </a:p>
          <a:p>
            <a:pPr algn="l"/>
            <a:endParaRPr lang="en-US" b="1" i="0" dirty="0">
              <a:solidFill>
                <a:srgbClr val="000000"/>
              </a:solidFill>
              <a:effectLst/>
              <a:latin typeface="Open Sans" panose="020B0606030504020204" pitchFamily="34" charset="0"/>
            </a:endParaRPr>
          </a:p>
          <a:p>
            <a:pPr algn="just"/>
            <a:r>
              <a:rPr lang="en-US" b="0" i="0" dirty="0">
                <a:solidFill>
                  <a:srgbClr val="000000"/>
                </a:solidFill>
                <a:effectLst/>
                <a:latin typeface="Open Sans" panose="020B0606030504020204" pitchFamily="34" charset="0"/>
              </a:rPr>
              <a:t>Before defining the multivariate normal distribution we will visit the univariate normal distribution. A random variable </a:t>
            </a:r>
            <a:r>
              <a:rPr lang="en-US" b="0" i="1" dirty="0">
                <a:solidFill>
                  <a:srgbClr val="000000"/>
                </a:solidFill>
                <a:effectLst/>
                <a:latin typeface="Open Sans" panose="020B0606030504020204" pitchFamily="34" charset="0"/>
              </a:rPr>
              <a:t>X </a:t>
            </a:r>
            <a:r>
              <a:rPr lang="en-US" b="0" i="0" dirty="0">
                <a:solidFill>
                  <a:srgbClr val="000000"/>
                </a:solidFill>
                <a:effectLst/>
                <a:latin typeface="Open Sans" panose="020B0606030504020204" pitchFamily="34" charset="0"/>
              </a:rPr>
              <a:t>is normally distributed with mean μ and variance σ2 if it has the probability density function of </a:t>
            </a:r>
            <a:r>
              <a:rPr lang="en-US" b="0" i="1" dirty="0">
                <a:solidFill>
                  <a:srgbClr val="000000"/>
                </a:solidFill>
                <a:effectLst/>
                <a:latin typeface="Open Sans" panose="020B0606030504020204" pitchFamily="34" charset="0"/>
              </a:rPr>
              <a:t>X</a:t>
            </a:r>
            <a:r>
              <a:rPr lang="en-US" b="0" i="0" dirty="0">
                <a:solidFill>
                  <a:srgbClr val="000000"/>
                </a:solidFill>
                <a:effectLst/>
                <a:latin typeface="Open Sans" panose="020B0606030504020204" pitchFamily="34" charset="0"/>
              </a:rPr>
              <a:t> as:</a:t>
            </a:r>
          </a:p>
          <a:p>
            <a:pPr algn="ctr"/>
            <a:r>
              <a:rPr lang="en-US" b="0" i="0" dirty="0">
                <a:solidFill>
                  <a:srgbClr val="000000"/>
                </a:solidFill>
                <a:effectLst/>
                <a:latin typeface="Open Sans" panose="020B0606030504020204" pitchFamily="34" charset="0"/>
              </a:rPr>
              <a:t>ϕ(x)=12πσ2exp⁡{−12σ2(x−μ)2}</a:t>
            </a:r>
          </a:p>
          <a:p>
            <a:pPr algn="ctr"/>
            <a:endParaRPr lang="en-US" b="0" i="0" dirty="0">
              <a:solidFill>
                <a:srgbClr val="000000"/>
              </a:solidFill>
              <a:effectLst/>
              <a:latin typeface="Open Sans" panose="020B0606030504020204" pitchFamily="34" charset="0"/>
            </a:endParaRPr>
          </a:p>
          <a:p>
            <a:pPr algn="l"/>
            <a:r>
              <a:rPr lang="en-US" b="0" i="0" dirty="0">
                <a:solidFill>
                  <a:srgbClr val="000000"/>
                </a:solidFill>
                <a:effectLst/>
                <a:latin typeface="Open Sans" panose="020B0606030504020204" pitchFamily="34" charset="0"/>
              </a:rPr>
              <a:t>This result is the usual bell-shaped curve that you see throughout statistics. </a:t>
            </a:r>
          </a:p>
          <a:p>
            <a:pPr algn="l"/>
            <a:endParaRPr lang="en-US" b="0" i="0" dirty="0">
              <a:solidFill>
                <a:srgbClr val="000000"/>
              </a:solidFill>
              <a:effectLst/>
              <a:latin typeface="Open Sans" panose="020B0606030504020204" pitchFamily="34" charset="0"/>
            </a:endParaRPr>
          </a:p>
          <a:p>
            <a:pPr algn="just"/>
            <a:r>
              <a:rPr lang="en-US" b="0" i="0" dirty="0">
                <a:solidFill>
                  <a:srgbClr val="000000"/>
                </a:solidFill>
                <a:effectLst/>
                <a:latin typeface="Open Sans" panose="020B0606030504020204" pitchFamily="34" charset="0"/>
              </a:rPr>
              <a:t>In this expression, you see the squared difference between the variable </a:t>
            </a:r>
            <a:r>
              <a:rPr lang="en-US" b="0" i="1" dirty="0">
                <a:solidFill>
                  <a:srgbClr val="000000"/>
                </a:solidFill>
                <a:effectLst/>
                <a:latin typeface="Open Sans" panose="020B0606030504020204" pitchFamily="34" charset="0"/>
              </a:rPr>
              <a:t>x</a:t>
            </a:r>
            <a:r>
              <a:rPr lang="en-US" b="0" i="0" dirty="0">
                <a:solidFill>
                  <a:srgbClr val="000000"/>
                </a:solidFill>
                <a:effectLst/>
                <a:latin typeface="Open Sans" panose="020B0606030504020204" pitchFamily="34" charset="0"/>
              </a:rPr>
              <a:t> and its mean, μ. This value will be minimized when x is equal to μ. The quantity −σ−2(x−μ)2 will take its largest value when </a:t>
            </a:r>
            <a:r>
              <a:rPr lang="en-US" b="0" i="1" dirty="0">
                <a:solidFill>
                  <a:srgbClr val="000000"/>
                </a:solidFill>
                <a:effectLst/>
                <a:latin typeface="Open Sans" panose="020B0606030504020204" pitchFamily="34" charset="0"/>
              </a:rPr>
              <a:t>x</a:t>
            </a:r>
            <a:r>
              <a:rPr lang="en-US" b="0" i="0" dirty="0">
                <a:solidFill>
                  <a:srgbClr val="000000"/>
                </a:solidFill>
                <a:effectLst/>
                <a:latin typeface="Open Sans" panose="020B0606030504020204" pitchFamily="34" charset="0"/>
              </a:rPr>
              <a:t> is equal to μ or likewise, since the exponential function is a monotone function, the normal density takes a maximum value when x is equal to μ.</a:t>
            </a:r>
          </a:p>
          <a:p>
            <a:pPr algn="l"/>
            <a:endParaRPr lang="en-US" b="0" i="0" dirty="0">
              <a:solidFill>
                <a:srgbClr val="000000"/>
              </a:solidFill>
              <a:effectLst/>
              <a:latin typeface="Open Sans" panose="020B0606030504020204" pitchFamily="34" charset="0"/>
            </a:endParaRPr>
          </a:p>
          <a:p>
            <a:pPr algn="l"/>
            <a:r>
              <a:rPr lang="en-US" b="0" i="0" dirty="0">
                <a:solidFill>
                  <a:srgbClr val="000000"/>
                </a:solidFill>
                <a:effectLst/>
                <a:latin typeface="Open Sans" panose="020B0606030504020204" pitchFamily="34" charset="0"/>
              </a:rPr>
              <a:t>The variance σ2 defines the spread of the distribution about that maximum. If σ2 is large, then the spread is going to be large, otherwise, if the σ2 value is small, then the spread will be small.</a:t>
            </a:r>
          </a:p>
        </p:txBody>
      </p:sp>
    </p:spTree>
    <p:extLst>
      <p:ext uri="{BB962C8B-B14F-4D97-AF65-F5344CB8AC3E}">
        <p14:creationId xmlns:p14="http://schemas.microsoft.com/office/powerpoint/2010/main" val="14809632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5610243-FE4F-4B32-911F-290A466C243A}"/>
              </a:ext>
            </a:extLst>
          </p:cNvPr>
          <p:cNvSpPr txBox="1">
            <a:spLocks/>
          </p:cNvSpPr>
          <p:nvPr/>
        </p:nvSpPr>
        <p:spPr>
          <a:xfrm>
            <a:off x="685800" y="1752600"/>
            <a:ext cx="7772400" cy="441960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r>
              <a:rPr lang="en-US" sz="2400" b="1" dirty="0">
                <a:latin typeface="Times New Roman" panose="02020603050405020304" pitchFamily="18" charset="0"/>
              </a:rPr>
              <a:t>Multivariate analysis </a:t>
            </a:r>
            <a:r>
              <a:rPr lang="en-US" sz="2400" dirty="0">
                <a:latin typeface="Times New Roman" panose="02020603050405020304" pitchFamily="18" charset="0"/>
              </a:rPr>
              <a:t>is a branch of statistics concerned with the analysis of multiple measurements, made on one or several samples of individuals. For example, we may wish to measure length, width, and weight of a product.</a:t>
            </a:r>
            <a:endParaRPr lang="en-IN" sz="2400" dirty="0">
              <a:latin typeface="Times New Roman" panose="02020603050405020304" pitchFamily="18" charset="0"/>
            </a:endParaRPr>
          </a:p>
          <a:p>
            <a:pPr algn="l"/>
            <a:r>
              <a:rPr lang="en-US" sz="2400" b="1" i="0" u="none" strike="noStrike" baseline="0" dirty="0">
                <a:latin typeface="Times New Roman" panose="02020603050405020304" pitchFamily="18" charset="0"/>
              </a:rPr>
              <a:t>Multivariate statistical analysis </a:t>
            </a:r>
            <a:r>
              <a:rPr lang="en-US" sz="2400" b="0" i="0" u="none" strike="noStrike" baseline="0" dirty="0">
                <a:latin typeface="Times New Roman" panose="02020603050405020304" pitchFamily="18" charset="0"/>
              </a:rPr>
              <a:t>is concerned with data that consist of sets of measurements On a number of individuals or objects. </a:t>
            </a:r>
          </a:p>
          <a:p>
            <a:pPr algn="l"/>
            <a:r>
              <a:rPr lang="en-US" sz="2400" b="0" i="0" u="none" strike="noStrike" baseline="0" dirty="0">
                <a:latin typeface="Times New Roman" panose="02020603050405020304" pitchFamily="18" charset="0"/>
              </a:rPr>
              <a:t>The sample data may be heights and weights of some individuals drawn randomly from a population of school children in a given city, or the statistical treatment may be made on a collection of measurements</a:t>
            </a:r>
            <a:endParaRPr lang="en-US" altLang="en-US" sz="2400" dirty="0"/>
          </a:p>
        </p:txBody>
      </p:sp>
    </p:spTree>
    <p:extLst>
      <p:ext uri="{BB962C8B-B14F-4D97-AF65-F5344CB8AC3E}">
        <p14:creationId xmlns:p14="http://schemas.microsoft.com/office/powerpoint/2010/main" val="6908122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4ADD015-61EB-417F-B3FD-A5C8C81329F8}"/>
              </a:ext>
            </a:extLst>
          </p:cNvPr>
          <p:cNvSpPr txBox="1">
            <a:spLocks/>
          </p:cNvSpPr>
          <p:nvPr/>
        </p:nvSpPr>
        <p:spPr>
          <a:xfrm>
            <a:off x="457200" y="1371600"/>
            <a:ext cx="8077200" cy="518160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l">
              <a:buNone/>
            </a:pPr>
            <a:r>
              <a:rPr lang="en-US" sz="2000" b="1" i="0" dirty="0">
                <a:solidFill>
                  <a:srgbClr val="000000"/>
                </a:solidFill>
                <a:effectLst/>
                <a:latin typeface="Open Sans" panose="020B0606030504020204" pitchFamily="34" charset="0"/>
              </a:rPr>
              <a:t>  "Why is the multivariate normal distribution so important?“</a:t>
            </a:r>
          </a:p>
          <a:p>
            <a:pPr marL="0" indent="0" algn="l">
              <a:buNone/>
            </a:pPr>
            <a:endParaRPr lang="en-US" sz="1100" b="1" i="0" dirty="0">
              <a:solidFill>
                <a:srgbClr val="000000"/>
              </a:solidFill>
              <a:effectLst/>
              <a:latin typeface="Open Sans" panose="020B0606030504020204" pitchFamily="34" charset="0"/>
            </a:endParaRPr>
          </a:p>
          <a:p>
            <a:pPr marL="0" indent="0" algn="l">
              <a:buNone/>
            </a:pPr>
            <a:r>
              <a:rPr lang="en-US" sz="1800" b="1" i="0" dirty="0">
                <a:solidFill>
                  <a:srgbClr val="000000"/>
                </a:solidFill>
                <a:effectLst/>
                <a:latin typeface="Open Sans" panose="020B0606030504020204" pitchFamily="34" charset="0"/>
              </a:rPr>
              <a:t> </a:t>
            </a:r>
            <a:r>
              <a:rPr lang="en-US" sz="1800" b="0" i="0" dirty="0">
                <a:solidFill>
                  <a:srgbClr val="000000"/>
                </a:solidFill>
                <a:effectLst/>
                <a:latin typeface="Open Sans" panose="020B0606030504020204" pitchFamily="34" charset="0"/>
              </a:rPr>
              <a:t>There are three reasons why this might be so:</a:t>
            </a:r>
          </a:p>
          <a:p>
            <a:pPr marL="0" indent="0" algn="l">
              <a:buNone/>
            </a:pPr>
            <a:endParaRPr lang="en-US" sz="800" b="0" i="0" dirty="0">
              <a:solidFill>
                <a:srgbClr val="000000"/>
              </a:solidFill>
              <a:effectLst/>
              <a:latin typeface="Open Sans" panose="020B0606030504020204" pitchFamily="34" charset="0"/>
            </a:endParaRPr>
          </a:p>
          <a:p>
            <a:pPr algn="just">
              <a:buFont typeface="+mj-lt"/>
              <a:buAutoNum type="arabicPeriod"/>
            </a:pPr>
            <a:r>
              <a:rPr lang="en-US" sz="1800" b="0" i="1" dirty="0">
                <a:solidFill>
                  <a:srgbClr val="000000"/>
                </a:solidFill>
                <a:effectLst/>
                <a:latin typeface="Open Sans" panose="020B0606030504020204" pitchFamily="34" charset="0"/>
              </a:rPr>
              <a:t>Mathematical Simplicity</a:t>
            </a:r>
            <a:r>
              <a:rPr lang="en-US" sz="1800" b="0" i="0" dirty="0">
                <a:solidFill>
                  <a:srgbClr val="000000"/>
                </a:solidFill>
                <a:effectLst/>
                <a:latin typeface="Open Sans" panose="020B0606030504020204" pitchFamily="34" charset="0"/>
              </a:rPr>
              <a:t>. It turns out that this distribution is relatively easy to work with, so it is easy to obtain multivariate methods based on this particular distribution.</a:t>
            </a:r>
          </a:p>
          <a:p>
            <a:pPr algn="l">
              <a:buFont typeface="+mj-lt"/>
              <a:buAutoNum type="arabicPeriod"/>
            </a:pPr>
            <a:endParaRPr lang="en-US" sz="800" b="0" i="0" dirty="0">
              <a:solidFill>
                <a:srgbClr val="000000"/>
              </a:solidFill>
              <a:effectLst/>
              <a:latin typeface="Open Sans" panose="020B0606030504020204" pitchFamily="34" charset="0"/>
            </a:endParaRPr>
          </a:p>
          <a:p>
            <a:pPr algn="just">
              <a:buFont typeface="+mj-lt"/>
              <a:buAutoNum type="arabicPeriod"/>
            </a:pPr>
            <a:r>
              <a:rPr lang="en-US" sz="1800" b="0" i="1" dirty="0">
                <a:solidFill>
                  <a:srgbClr val="000000"/>
                </a:solidFill>
                <a:effectLst/>
                <a:latin typeface="Open Sans" panose="020B0606030504020204" pitchFamily="34" charset="0"/>
              </a:rPr>
              <a:t>Multivariate version of the Central Limit Theorem</a:t>
            </a:r>
            <a:r>
              <a:rPr lang="en-US" sz="1800" b="0" i="0" dirty="0">
                <a:solidFill>
                  <a:srgbClr val="000000"/>
                </a:solidFill>
                <a:effectLst/>
                <a:latin typeface="Open Sans" panose="020B0606030504020204" pitchFamily="34" charset="0"/>
              </a:rPr>
              <a:t>. You might recall in the univariate course that we had a central limit theorem for the sample mean for large samples of random variables. A similar result is available in multivariate statistics that says if we have a collection of random vectors X1,X2,⋯Xn that are independent and identically distributed, then the sample mean vector, x¯, is going to be approximately multivariate normally distributed for large samples.</a:t>
            </a:r>
          </a:p>
          <a:p>
            <a:pPr algn="l">
              <a:buFont typeface="+mj-lt"/>
              <a:buAutoNum type="arabicPeriod"/>
            </a:pPr>
            <a:endParaRPr lang="en-US" sz="800" b="0" i="0" dirty="0">
              <a:solidFill>
                <a:srgbClr val="000000"/>
              </a:solidFill>
              <a:effectLst/>
              <a:latin typeface="Open Sans" panose="020B0606030504020204" pitchFamily="34" charset="0"/>
            </a:endParaRPr>
          </a:p>
          <a:p>
            <a:pPr algn="l">
              <a:buFont typeface="+mj-lt"/>
              <a:buAutoNum type="arabicPeriod"/>
            </a:pPr>
            <a:r>
              <a:rPr lang="en-US" sz="1800" b="0" i="0" dirty="0">
                <a:solidFill>
                  <a:srgbClr val="000000"/>
                </a:solidFill>
                <a:effectLst/>
                <a:latin typeface="Open Sans" panose="020B0606030504020204" pitchFamily="34" charset="0"/>
              </a:rPr>
              <a:t>Many natural phenomena may also be modeled using this distribution, just as in the univariate case.</a:t>
            </a:r>
          </a:p>
          <a:p>
            <a:pPr algn="l"/>
            <a:endParaRPr lang="en-US" altLang="en-US" dirty="0"/>
          </a:p>
        </p:txBody>
      </p:sp>
    </p:spTree>
    <p:extLst>
      <p:ext uri="{BB962C8B-B14F-4D97-AF65-F5344CB8AC3E}">
        <p14:creationId xmlns:p14="http://schemas.microsoft.com/office/powerpoint/2010/main" val="32528398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6F1E4E-E39B-4426-843D-162F004BB118}"/>
              </a:ext>
            </a:extLst>
          </p:cNvPr>
          <p:cNvPicPr>
            <a:picLocks noChangeAspect="1"/>
          </p:cNvPicPr>
          <p:nvPr/>
        </p:nvPicPr>
        <p:blipFill rotWithShape="1">
          <a:blip r:embed="rId2"/>
          <a:srcRect t="23332" r="55000" b="12964"/>
          <a:stretch/>
        </p:blipFill>
        <p:spPr>
          <a:xfrm>
            <a:off x="1066800" y="1295400"/>
            <a:ext cx="6781800" cy="5096933"/>
          </a:xfrm>
          <a:prstGeom prst="rect">
            <a:avLst/>
          </a:prstGeom>
        </p:spPr>
      </p:pic>
    </p:spTree>
    <p:extLst>
      <p:ext uri="{BB962C8B-B14F-4D97-AF65-F5344CB8AC3E}">
        <p14:creationId xmlns:p14="http://schemas.microsoft.com/office/powerpoint/2010/main" val="4357663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FDB2F966-B352-4C04-9F80-89D1A7493716}"/>
              </a:ext>
            </a:extLst>
          </p:cNvPr>
          <p:cNvSpPr txBox="1">
            <a:spLocks/>
          </p:cNvSpPr>
          <p:nvPr/>
        </p:nvSpPr>
        <p:spPr>
          <a:xfrm>
            <a:off x="457200" y="1295400"/>
            <a:ext cx="8229600" cy="10668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altLang="en-US" b="1" dirty="0"/>
              <a:t>Correlational Studies</a:t>
            </a:r>
            <a:endParaRPr lang="en-US" b="1" dirty="0"/>
          </a:p>
        </p:txBody>
      </p:sp>
      <p:sp>
        <p:nvSpPr>
          <p:cNvPr id="6" name="Content Placeholder 3">
            <a:extLst>
              <a:ext uri="{FF2B5EF4-FFF2-40B4-BE49-F238E27FC236}">
                <a16:creationId xmlns:a16="http://schemas.microsoft.com/office/drawing/2014/main" id="{50EB92EE-C99C-4391-A1A0-090E7BC110B0}"/>
              </a:ext>
            </a:extLst>
          </p:cNvPr>
          <p:cNvSpPr txBox="1">
            <a:spLocks/>
          </p:cNvSpPr>
          <p:nvPr/>
        </p:nvSpPr>
        <p:spPr>
          <a:xfrm>
            <a:off x="685800" y="2514600"/>
            <a:ext cx="7772400" cy="396240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algn="just" eaLnBrk="1" hangingPunct="1"/>
            <a:r>
              <a:rPr lang="en-US" altLang="en-US" dirty="0"/>
              <a:t>The goal of a </a:t>
            </a:r>
            <a:r>
              <a:rPr lang="en-US" altLang="en-US" b="1" dirty="0"/>
              <a:t>correlational</a:t>
            </a:r>
            <a:r>
              <a:rPr lang="en-US" altLang="en-US" dirty="0"/>
              <a:t> study is to determine whether there is a relationship between two variables and to describe the relationship.  </a:t>
            </a:r>
          </a:p>
          <a:p>
            <a:pPr eaLnBrk="1" hangingPunct="1"/>
            <a:r>
              <a:rPr lang="en-US" altLang="en-US" dirty="0"/>
              <a:t>A </a:t>
            </a:r>
            <a:r>
              <a:rPr lang="en-US" altLang="en-US" b="1" dirty="0"/>
              <a:t>correlational</a:t>
            </a:r>
            <a:r>
              <a:rPr lang="en-US" altLang="en-US" dirty="0"/>
              <a:t> study simply observes the two variables as they exist naturally.</a:t>
            </a:r>
          </a:p>
        </p:txBody>
      </p:sp>
    </p:spTree>
    <p:extLst>
      <p:ext uri="{BB962C8B-B14F-4D97-AF65-F5344CB8AC3E}">
        <p14:creationId xmlns:p14="http://schemas.microsoft.com/office/powerpoint/2010/main" val="36034600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93BF28-4B3C-4A24-92A6-492A85F6965C}"/>
              </a:ext>
            </a:extLst>
          </p:cNvPr>
          <p:cNvSpPr txBox="1">
            <a:spLocks/>
          </p:cNvSpPr>
          <p:nvPr/>
        </p:nvSpPr>
        <p:spPr>
          <a:xfrm>
            <a:off x="457200" y="1295400"/>
            <a:ext cx="8229600" cy="6096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altLang="en-US" b="1" dirty="0"/>
              <a:t>Correlational Studies</a:t>
            </a:r>
            <a:endParaRPr lang="en-US" b="1" dirty="0"/>
          </a:p>
        </p:txBody>
      </p:sp>
      <p:pic>
        <p:nvPicPr>
          <p:cNvPr id="4" name="Picture 5">
            <a:extLst>
              <a:ext uri="{FF2B5EF4-FFF2-40B4-BE49-F238E27FC236}">
                <a16:creationId xmlns:a16="http://schemas.microsoft.com/office/drawing/2014/main" id="{65AA558C-C8A9-47F0-8526-367F40611CF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800" y="2324099"/>
            <a:ext cx="3980751" cy="277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a:extLst>
              <a:ext uri="{FF2B5EF4-FFF2-40B4-BE49-F238E27FC236}">
                <a16:creationId xmlns:a16="http://schemas.microsoft.com/office/drawing/2014/main" id="{65BBBAA1-7C98-4B16-BDE5-80DAB8C0F3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6334" y="2133600"/>
            <a:ext cx="4719866" cy="31511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47028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616AD5-6BFD-441E-907F-EE21D5816329}"/>
              </a:ext>
            </a:extLst>
          </p:cNvPr>
          <p:cNvSpPr txBox="1">
            <a:spLocks/>
          </p:cNvSpPr>
          <p:nvPr/>
        </p:nvSpPr>
        <p:spPr>
          <a:xfrm>
            <a:off x="457200" y="1295400"/>
            <a:ext cx="8229600" cy="6096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altLang="en-US" b="1" dirty="0"/>
              <a:t>Experiment</a:t>
            </a:r>
            <a:endParaRPr lang="en-US" b="1" dirty="0"/>
          </a:p>
        </p:txBody>
      </p:sp>
      <p:sp>
        <p:nvSpPr>
          <p:cNvPr id="4" name="Content Placeholder 3">
            <a:extLst>
              <a:ext uri="{FF2B5EF4-FFF2-40B4-BE49-F238E27FC236}">
                <a16:creationId xmlns:a16="http://schemas.microsoft.com/office/drawing/2014/main" id="{A1FC4BEF-FF1A-4238-8336-B1E7E5CE4FBF}"/>
              </a:ext>
            </a:extLst>
          </p:cNvPr>
          <p:cNvSpPr txBox="1">
            <a:spLocks/>
          </p:cNvSpPr>
          <p:nvPr/>
        </p:nvSpPr>
        <p:spPr>
          <a:xfrm>
            <a:off x="457200" y="2209800"/>
            <a:ext cx="8001000" cy="396240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algn="just" eaLnBrk="1" hangingPunct="1"/>
            <a:r>
              <a:rPr lang="en-US" altLang="en-US" dirty="0"/>
              <a:t>The goal of an </a:t>
            </a:r>
            <a:r>
              <a:rPr lang="en-US" altLang="en-US" b="1" dirty="0"/>
              <a:t>experiment</a:t>
            </a:r>
            <a:r>
              <a:rPr lang="en-US" altLang="en-US" dirty="0"/>
              <a:t> is to demonstrate a cause-and-effect relationship between two variables; that is, to show that changing the value of one variable causes changes to occur in a second variable.</a:t>
            </a:r>
          </a:p>
        </p:txBody>
      </p:sp>
    </p:spTree>
    <p:extLst>
      <p:ext uri="{BB962C8B-B14F-4D97-AF65-F5344CB8AC3E}">
        <p14:creationId xmlns:p14="http://schemas.microsoft.com/office/powerpoint/2010/main" val="18301461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B83C72-843A-495C-8C95-790D2E010F84}"/>
              </a:ext>
            </a:extLst>
          </p:cNvPr>
          <p:cNvSpPr txBox="1">
            <a:spLocks/>
          </p:cNvSpPr>
          <p:nvPr/>
        </p:nvSpPr>
        <p:spPr>
          <a:xfrm>
            <a:off x="457200" y="1295400"/>
            <a:ext cx="8229600" cy="6096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altLang="en-US" b="1" dirty="0"/>
              <a:t>Experiment</a:t>
            </a:r>
            <a:endParaRPr lang="en-US" b="1" dirty="0"/>
          </a:p>
        </p:txBody>
      </p:sp>
      <p:sp>
        <p:nvSpPr>
          <p:cNvPr id="4" name="Content Placeholder 3">
            <a:extLst>
              <a:ext uri="{FF2B5EF4-FFF2-40B4-BE49-F238E27FC236}">
                <a16:creationId xmlns:a16="http://schemas.microsoft.com/office/drawing/2014/main" id="{977E5535-EBB9-46F5-B742-9DABBA123618}"/>
              </a:ext>
            </a:extLst>
          </p:cNvPr>
          <p:cNvSpPr txBox="1">
            <a:spLocks/>
          </p:cNvSpPr>
          <p:nvPr/>
        </p:nvSpPr>
        <p:spPr>
          <a:xfrm>
            <a:off x="457200" y="2209800"/>
            <a:ext cx="8229600" cy="396240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algn="just" eaLnBrk="1" hangingPunct="1">
              <a:lnSpc>
                <a:spcPct val="80000"/>
              </a:lnSpc>
            </a:pPr>
            <a:r>
              <a:rPr lang="en-US" altLang="en-US" sz="3200" dirty="0"/>
              <a:t>In an </a:t>
            </a:r>
            <a:r>
              <a:rPr lang="en-US" altLang="en-US" sz="3200" b="1" dirty="0"/>
              <a:t>experiment</a:t>
            </a:r>
            <a:r>
              <a:rPr lang="en-US" altLang="en-US" sz="3200" dirty="0"/>
              <a:t>, one variable is manipulated to create treatment conditions.  </a:t>
            </a:r>
          </a:p>
          <a:p>
            <a:pPr algn="just" eaLnBrk="1" hangingPunct="1">
              <a:lnSpc>
                <a:spcPct val="80000"/>
              </a:lnSpc>
            </a:pPr>
            <a:r>
              <a:rPr lang="en-US" altLang="en-US" sz="3200" dirty="0"/>
              <a:t>A second variable is observed and measured to obtain scores for a group of individuals in each of the treatment conditions.  </a:t>
            </a:r>
          </a:p>
          <a:p>
            <a:pPr algn="just" eaLnBrk="1" hangingPunct="1">
              <a:lnSpc>
                <a:spcPct val="80000"/>
              </a:lnSpc>
            </a:pPr>
            <a:r>
              <a:rPr lang="en-US" altLang="en-US" sz="3200" dirty="0"/>
              <a:t>The measurements are then compared to see if there are differences between treatment conditions.  </a:t>
            </a:r>
          </a:p>
          <a:p>
            <a:pPr algn="just" eaLnBrk="1" hangingPunct="1">
              <a:lnSpc>
                <a:spcPct val="80000"/>
              </a:lnSpc>
            </a:pPr>
            <a:r>
              <a:rPr lang="en-US" altLang="en-US" sz="3200" dirty="0"/>
              <a:t>All other variables are controlled to prevent them from influencing the results.  </a:t>
            </a:r>
          </a:p>
          <a:p>
            <a:pPr algn="just" eaLnBrk="1" hangingPunct="1">
              <a:lnSpc>
                <a:spcPct val="80000"/>
              </a:lnSpc>
            </a:pPr>
            <a:r>
              <a:rPr lang="en-US" altLang="en-US" sz="3200" dirty="0"/>
              <a:t>In an experiment, the manipulated variable is called the </a:t>
            </a:r>
            <a:r>
              <a:rPr lang="en-US" altLang="en-US" sz="3200" b="1" dirty="0"/>
              <a:t>independent variable</a:t>
            </a:r>
            <a:r>
              <a:rPr lang="en-US" altLang="en-US" sz="3200" dirty="0"/>
              <a:t> and the observed variable is the </a:t>
            </a:r>
            <a:r>
              <a:rPr lang="en-US" altLang="en-US" sz="3200" b="1" dirty="0"/>
              <a:t>dependent variable</a:t>
            </a:r>
            <a:r>
              <a:rPr lang="en-US" altLang="en-US" sz="3200" dirty="0"/>
              <a:t>.</a:t>
            </a:r>
            <a:endParaRPr lang="en-US" altLang="en-US" dirty="0"/>
          </a:p>
        </p:txBody>
      </p:sp>
    </p:spTree>
    <p:extLst>
      <p:ext uri="{BB962C8B-B14F-4D97-AF65-F5344CB8AC3E}">
        <p14:creationId xmlns:p14="http://schemas.microsoft.com/office/powerpoint/2010/main" val="654190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9C4A9A-B981-48B4-BC59-E3BF43EFD874}"/>
              </a:ext>
            </a:extLst>
          </p:cNvPr>
          <p:cNvPicPr>
            <a:picLocks noChangeAspect="1"/>
          </p:cNvPicPr>
          <p:nvPr/>
        </p:nvPicPr>
        <p:blipFill rotWithShape="1">
          <a:blip r:embed="rId2"/>
          <a:srcRect l="13333" r="13333" b="7037"/>
          <a:stretch/>
        </p:blipFill>
        <p:spPr>
          <a:xfrm>
            <a:off x="885256" y="1219200"/>
            <a:ext cx="7373488" cy="5257800"/>
          </a:xfrm>
          <a:prstGeom prst="rect">
            <a:avLst/>
          </a:prstGeom>
        </p:spPr>
      </p:pic>
    </p:spTree>
    <p:extLst>
      <p:ext uri="{BB962C8B-B14F-4D97-AF65-F5344CB8AC3E}">
        <p14:creationId xmlns:p14="http://schemas.microsoft.com/office/powerpoint/2010/main" val="31507702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91FB0BBF-0047-44D7-BA39-DCED34DBBC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9200"/>
            <a:ext cx="9144000" cy="629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08973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94043C-A12F-41C2-985D-9937A792BFDB}"/>
              </a:ext>
            </a:extLst>
          </p:cNvPr>
          <p:cNvPicPr>
            <a:picLocks noChangeAspect="1"/>
          </p:cNvPicPr>
          <p:nvPr/>
        </p:nvPicPr>
        <p:blipFill rotWithShape="1">
          <a:blip r:embed="rId2"/>
          <a:srcRect l="23333" t="20371" r="20833" b="8518"/>
          <a:stretch/>
        </p:blipFill>
        <p:spPr>
          <a:xfrm>
            <a:off x="1022350" y="1295400"/>
            <a:ext cx="7099300" cy="5086066"/>
          </a:xfrm>
          <a:prstGeom prst="rect">
            <a:avLst/>
          </a:prstGeom>
        </p:spPr>
      </p:pic>
    </p:spTree>
    <p:extLst>
      <p:ext uri="{BB962C8B-B14F-4D97-AF65-F5344CB8AC3E}">
        <p14:creationId xmlns:p14="http://schemas.microsoft.com/office/powerpoint/2010/main" val="13478221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41CAE8D-519C-4E40-A4F0-B3229C0CD4FC}"/>
              </a:ext>
            </a:extLst>
          </p:cNvPr>
          <p:cNvSpPr txBox="1">
            <a:spLocks/>
          </p:cNvSpPr>
          <p:nvPr/>
        </p:nvSpPr>
        <p:spPr>
          <a:xfrm>
            <a:off x="457200" y="1295400"/>
            <a:ext cx="8229600" cy="6096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altLang="en-US" b="1" dirty="0"/>
              <a:t>Introduction to Probability</a:t>
            </a:r>
            <a:endParaRPr lang="en-US" b="1" dirty="0"/>
          </a:p>
        </p:txBody>
      </p:sp>
      <p:pic>
        <p:nvPicPr>
          <p:cNvPr id="5" name="Picture 4">
            <a:extLst>
              <a:ext uri="{FF2B5EF4-FFF2-40B4-BE49-F238E27FC236}">
                <a16:creationId xmlns:a16="http://schemas.microsoft.com/office/drawing/2014/main" id="{F9F5C15F-8185-4598-A1E0-B9C477CB7352}"/>
              </a:ext>
            </a:extLst>
          </p:cNvPr>
          <p:cNvPicPr>
            <a:picLocks noChangeAspect="1"/>
          </p:cNvPicPr>
          <p:nvPr/>
        </p:nvPicPr>
        <p:blipFill rotWithShape="1">
          <a:blip r:embed="rId2"/>
          <a:srcRect l="17500" r="17500" b="54272"/>
          <a:stretch/>
        </p:blipFill>
        <p:spPr>
          <a:xfrm>
            <a:off x="74184" y="2002790"/>
            <a:ext cx="8995631" cy="3559810"/>
          </a:xfrm>
          <a:prstGeom prst="rect">
            <a:avLst/>
          </a:prstGeom>
        </p:spPr>
      </p:pic>
    </p:spTree>
    <p:extLst>
      <p:ext uri="{BB962C8B-B14F-4D97-AF65-F5344CB8AC3E}">
        <p14:creationId xmlns:p14="http://schemas.microsoft.com/office/powerpoint/2010/main" val="22338296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4DD831-3178-4F26-9603-D91987E623E7}"/>
              </a:ext>
            </a:extLst>
          </p:cNvPr>
          <p:cNvPicPr>
            <a:picLocks noChangeAspect="1"/>
          </p:cNvPicPr>
          <p:nvPr/>
        </p:nvPicPr>
        <p:blipFill rotWithShape="1">
          <a:blip r:embed="rId2"/>
          <a:srcRect l="18333" t="45037" r="24167" b="28099"/>
          <a:stretch/>
        </p:blipFill>
        <p:spPr>
          <a:xfrm>
            <a:off x="381000" y="2209800"/>
            <a:ext cx="8698560" cy="2286000"/>
          </a:xfrm>
          <a:prstGeom prst="rect">
            <a:avLst/>
          </a:prstGeom>
        </p:spPr>
      </p:pic>
      <p:sp>
        <p:nvSpPr>
          <p:cNvPr id="4" name="Title 2">
            <a:extLst>
              <a:ext uri="{FF2B5EF4-FFF2-40B4-BE49-F238E27FC236}">
                <a16:creationId xmlns:a16="http://schemas.microsoft.com/office/drawing/2014/main" id="{F6BA539D-F6BD-419D-AFEF-3CFD2ADB8C4B}"/>
              </a:ext>
            </a:extLst>
          </p:cNvPr>
          <p:cNvSpPr txBox="1">
            <a:spLocks/>
          </p:cNvSpPr>
          <p:nvPr/>
        </p:nvSpPr>
        <p:spPr>
          <a:xfrm>
            <a:off x="457200" y="1295400"/>
            <a:ext cx="8229600" cy="6096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altLang="en-US" b="1" dirty="0"/>
              <a:t>Introduction to Probability</a:t>
            </a:r>
            <a:endParaRPr lang="en-US" b="1" dirty="0"/>
          </a:p>
        </p:txBody>
      </p:sp>
    </p:spTree>
    <p:extLst>
      <p:ext uri="{BB962C8B-B14F-4D97-AF65-F5344CB8AC3E}">
        <p14:creationId xmlns:p14="http://schemas.microsoft.com/office/powerpoint/2010/main" val="9488561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7CDDE2-83FF-46E2-AFBD-30C52E1635B8}"/>
              </a:ext>
            </a:extLst>
          </p:cNvPr>
          <p:cNvPicPr>
            <a:picLocks noChangeAspect="1"/>
          </p:cNvPicPr>
          <p:nvPr/>
        </p:nvPicPr>
        <p:blipFill rotWithShape="1">
          <a:blip r:embed="rId2"/>
          <a:srcRect l="25772" t="13860" r="26052" b="24284"/>
          <a:stretch/>
        </p:blipFill>
        <p:spPr>
          <a:xfrm>
            <a:off x="685800" y="1219199"/>
            <a:ext cx="7391400" cy="5338233"/>
          </a:xfrm>
          <a:prstGeom prst="rect">
            <a:avLst/>
          </a:prstGeom>
        </p:spPr>
      </p:pic>
    </p:spTree>
    <p:extLst>
      <p:ext uri="{BB962C8B-B14F-4D97-AF65-F5344CB8AC3E}">
        <p14:creationId xmlns:p14="http://schemas.microsoft.com/office/powerpoint/2010/main" val="12884560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D0DBEA78-C194-49E1-91C1-495023728995}"/>
              </a:ext>
            </a:extLst>
          </p:cNvPr>
          <p:cNvSpPr txBox="1">
            <a:spLocks/>
          </p:cNvSpPr>
          <p:nvPr/>
        </p:nvSpPr>
        <p:spPr>
          <a:xfrm>
            <a:off x="457200" y="1295400"/>
            <a:ext cx="8229600" cy="6096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altLang="en-US" b="1" dirty="0"/>
              <a:t>Introduction to Probability</a:t>
            </a:r>
            <a:endParaRPr lang="en-US" b="1" dirty="0"/>
          </a:p>
        </p:txBody>
      </p:sp>
      <p:pic>
        <p:nvPicPr>
          <p:cNvPr id="5" name="Picture 4">
            <a:extLst>
              <a:ext uri="{FF2B5EF4-FFF2-40B4-BE49-F238E27FC236}">
                <a16:creationId xmlns:a16="http://schemas.microsoft.com/office/drawing/2014/main" id="{667B9810-063C-420C-A469-DE69EBC34888}"/>
              </a:ext>
            </a:extLst>
          </p:cNvPr>
          <p:cNvPicPr>
            <a:picLocks noChangeAspect="1"/>
          </p:cNvPicPr>
          <p:nvPr/>
        </p:nvPicPr>
        <p:blipFill rotWithShape="1">
          <a:blip r:embed="rId2"/>
          <a:srcRect l="18332" t="13333" r="17501" b="20371"/>
          <a:stretch/>
        </p:blipFill>
        <p:spPr>
          <a:xfrm>
            <a:off x="838199" y="2275840"/>
            <a:ext cx="7359925" cy="4277360"/>
          </a:xfrm>
          <a:prstGeom prst="rect">
            <a:avLst/>
          </a:prstGeom>
        </p:spPr>
      </p:pic>
    </p:spTree>
    <p:extLst>
      <p:ext uri="{BB962C8B-B14F-4D97-AF65-F5344CB8AC3E}">
        <p14:creationId xmlns:p14="http://schemas.microsoft.com/office/powerpoint/2010/main" val="10322759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BD1095-9DFD-4E30-9FBC-5338E85F59D4}"/>
              </a:ext>
            </a:extLst>
          </p:cNvPr>
          <p:cNvPicPr>
            <a:picLocks noChangeAspect="1"/>
          </p:cNvPicPr>
          <p:nvPr/>
        </p:nvPicPr>
        <p:blipFill rotWithShape="1">
          <a:blip r:embed="rId2"/>
          <a:srcRect l="15833" r="16666" b="26296"/>
          <a:stretch/>
        </p:blipFill>
        <p:spPr>
          <a:xfrm>
            <a:off x="1043920" y="1371600"/>
            <a:ext cx="7319795" cy="4495800"/>
          </a:xfrm>
          <a:prstGeom prst="rect">
            <a:avLst/>
          </a:prstGeom>
        </p:spPr>
      </p:pic>
      <p:sp>
        <p:nvSpPr>
          <p:cNvPr id="5" name="TextBox 4">
            <a:extLst>
              <a:ext uri="{FF2B5EF4-FFF2-40B4-BE49-F238E27FC236}">
                <a16:creationId xmlns:a16="http://schemas.microsoft.com/office/drawing/2014/main" id="{97375FF3-9F71-464D-8D28-E4BD091099EF}"/>
              </a:ext>
            </a:extLst>
          </p:cNvPr>
          <p:cNvSpPr txBox="1"/>
          <p:nvPr/>
        </p:nvSpPr>
        <p:spPr>
          <a:xfrm>
            <a:off x="1524000" y="6019800"/>
            <a:ext cx="5638800" cy="369332"/>
          </a:xfrm>
          <a:prstGeom prst="rect">
            <a:avLst/>
          </a:prstGeom>
          <a:noFill/>
        </p:spPr>
        <p:txBody>
          <a:bodyPr wrap="square">
            <a:spAutoFit/>
          </a:bodyPr>
          <a:lstStyle/>
          <a:p>
            <a:r>
              <a:rPr lang="en-US" b="0" i="0" dirty="0">
                <a:solidFill>
                  <a:srgbClr val="202124"/>
                </a:solidFill>
                <a:effectLst/>
                <a:latin typeface="arial" panose="020B0604020202020204" pitchFamily="34" charset="0"/>
              </a:rPr>
              <a:t>Likelihood:  The chance of something happening</a:t>
            </a:r>
            <a:endParaRPr lang="en-IN" dirty="0"/>
          </a:p>
        </p:txBody>
      </p:sp>
    </p:spTree>
    <p:extLst>
      <p:ext uri="{BB962C8B-B14F-4D97-AF65-F5344CB8AC3E}">
        <p14:creationId xmlns:p14="http://schemas.microsoft.com/office/powerpoint/2010/main" val="28430055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1574F6-035F-42F1-993A-B9CAC63D4038}"/>
              </a:ext>
            </a:extLst>
          </p:cNvPr>
          <p:cNvPicPr>
            <a:picLocks noChangeAspect="1"/>
          </p:cNvPicPr>
          <p:nvPr/>
        </p:nvPicPr>
        <p:blipFill rotWithShape="1">
          <a:blip r:embed="rId2"/>
          <a:srcRect l="17501" t="2535" r="18332" b="15926"/>
          <a:stretch/>
        </p:blipFill>
        <p:spPr>
          <a:xfrm>
            <a:off x="990600" y="1371600"/>
            <a:ext cx="6858000" cy="4902034"/>
          </a:xfrm>
          <a:prstGeom prst="rect">
            <a:avLst/>
          </a:prstGeom>
        </p:spPr>
      </p:pic>
    </p:spTree>
    <p:extLst>
      <p:ext uri="{BB962C8B-B14F-4D97-AF65-F5344CB8AC3E}">
        <p14:creationId xmlns:p14="http://schemas.microsoft.com/office/powerpoint/2010/main" val="36369012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1382FD-556D-4090-96A6-7D387AA20C51}"/>
              </a:ext>
            </a:extLst>
          </p:cNvPr>
          <p:cNvPicPr>
            <a:picLocks noChangeAspect="1"/>
          </p:cNvPicPr>
          <p:nvPr/>
        </p:nvPicPr>
        <p:blipFill rotWithShape="1">
          <a:blip r:embed="rId2"/>
          <a:srcRect l="25833" t="14445" r="26667" b="21851"/>
          <a:stretch/>
        </p:blipFill>
        <p:spPr>
          <a:xfrm>
            <a:off x="609600" y="1295400"/>
            <a:ext cx="7086600" cy="5346032"/>
          </a:xfrm>
          <a:prstGeom prst="rect">
            <a:avLst/>
          </a:prstGeom>
        </p:spPr>
      </p:pic>
    </p:spTree>
    <p:extLst>
      <p:ext uri="{BB962C8B-B14F-4D97-AF65-F5344CB8AC3E}">
        <p14:creationId xmlns:p14="http://schemas.microsoft.com/office/powerpoint/2010/main" val="36868259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56F3DD-E3CD-4C0D-95F5-D8C517D63E80}"/>
              </a:ext>
            </a:extLst>
          </p:cNvPr>
          <p:cNvPicPr>
            <a:picLocks noChangeAspect="1"/>
          </p:cNvPicPr>
          <p:nvPr/>
        </p:nvPicPr>
        <p:blipFill rotWithShape="1">
          <a:blip r:embed="rId2"/>
          <a:srcRect l="20000" t="2593" r="19167" b="35185"/>
          <a:stretch/>
        </p:blipFill>
        <p:spPr>
          <a:xfrm>
            <a:off x="914400" y="1524000"/>
            <a:ext cx="7549243" cy="4343400"/>
          </a:xfrm>
          <a:prstGeom prst="rect">
            <a:avLst/>
          </a:prstGeom>
        </p:spPr>
      </p:pic>
    </p:spTree>
    <p:extLst>
      <p:ext uri="{BB962C8B-B14F-4D97-AF65-F5344CB8AC3E}">
        <p14:creationId xmlns:p14="http://schemas.microsoft.com/office/powerpoint/2010/main" val="2676540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5FAA1EEB-51B8-4D15-97FF-7F6FB85A281C}"/>
              </a:ext>
            </a:extLst>
          </p:cNvPr>
          <p:cNvSpPr txBox="1">
            <a:spLocks/>
          </p:cNvSpPr>
          <p:nvPr/>
        </p:nvSpPr>
        <p:spPr>
          <a:xfrm>
            <a:off x="457200" y="1219200"/>
            <a:ext cx="8229600" cy="10668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altLang="en-US" b="1" dirty="0"/>
              <a:t>Types of Variables</a:t>
            </a:r>
            <a:endParaRPr lang="en-US" b="1" dirty="0"/>
          </a:p>
        </p:txBody>
      </p:sp>
      <p:sp>
        <p:nvSpPr>
          <p:cNvPr id="5" name="Content Placeholder 3">
            <a:extLst>
              <a:ext uri="{FF2B5EF4-FFF2-40B4-BE49-F238E27FC236}">
                <a16:creationId xmlns:a16="http://schemas.microsoft.com/office/drawing/2014/main" id="{155ADD71-CC7E-4A24-A58C-AE09E07E3961}"/>
              </a:ext>
            </a:extLst>
          </p:cNvPr>
          <p:cNvSpPr txBox="1">
            <a:spLocks/>
          </p:cNvSpPr>
          <p:nvPr/>
        </p:nvSpPr>
        <p:spPr>
          <a:xfrm>
            <a:off x="685800" y="2438400"/>
            <a:ext cx="7772400" cy="396240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eaLnBrk="1" hangingPunct="1">
              <a:lnSpc>
                <a:spcPct val="90000"/>
              </a:lnSpc>
              <a:buNone/>
            </a:pPr>
            <a:r>
              <a:rPr lang="en-US" altLang="en-US" dirty="0"/>
              <a:t>Variables can be classified as discrete or continuous. </a:t>
            </a:r>
          </a:p>
          <a:p>
            <a:pPr algn="just" eaLnBrk="1" hangingPunct="1">
              <a:lnSpc>
                <a:spcPct val="90000"/>
              </a:lnSpc>
            </a:pPr>
            <a:r>
              <a:rPr lang="en-US" altLang="en-US" b="1" dirty="0"/>
              <a:t>Discrete variables</a:t>
            </a:r>
            <a:r>
              <a:rPr lang="en-US" altLang="en-US" dirty="0"/>
              <a:t> (such as class size) consist of indivisible categories, and</a:t>
            </a:r>
          </a:p>
          <a:p>
            <a:pPr algn="just" eaLnBrk="1" hangingPunct="1">
              <a:lnSpc>
                <a:spcPct val="90000"/>
              </a:lnSpc>
            </a:pPr>
            <a:r>
              <a:rPr lang="en-US" altLang="en-US" b="1" dirty="0"/>
              <a:t>continuous variables</a:t>
            </a:r>
            <a:r>
              <a:rPr lang="en-US" altLang="en-US" dirty="0"/>
              <a:t> (such as time or weight) are infinitely divisible into whatever units a researcher may choose.  For example, time can be measured to the nearest minute, second, half-second, etc.</a:t>
            </a:r>
          </a:p>
        </p:txBody>
      </p:sp>
    </p:spTree>
    <p:extLst>
      <p:ext uri="{BB962C8B-B14F-4D97-AF65-F5344CB8AC3E}">
        <p14:creationId xmlns:p14="http://schemas.microsoft.com/office/powerpoint/2010/main" val="55796663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B3CBD6-467E-4B9A-A436-272395D74850}"/>
              </a:ext>
            </a:extLst>
          </p:cNvPr>
          <p:cNvPicPr>
            <a:picLocks noChangeAspect="1"/>
          </p:cNvPicPr>
          <p:nvPr/>
        </p:nvPicPr>
        <p:blipFill rotWithShape="1">
          <a:blip r:embed="rId2"/>
          <a:srcRect l="16667" t="2593" r="17500" b="14445"/>
          <a:stretch/>
        </p:blipFill>
        <p:spPr>
          <a:xfrm>
            <a:off x="990599" y="1371600"/>
            <a:ext cx="6664779" cy="4724400"/>
          </a:xfrm>
          <a:prstGeom prst="rect">
            <a:avLst/>
          </a:prstGeom>
        </p:spPr>
      </p:pic>
    </p:spTree>
    <p:extLst>
      <p:ext uri="{BB962C8B-B14F-4D97-AF65-F5344CB8AC3E}">
        <p14:creationId xmlns:p14="http://schemas.microsoft.com/office/powerpoint/2010/main" val="21721920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2EB733-737B-45A1-AD8F-CD5206F7E634}"/>
              </a:ext>
            </a:extLst>
          </p:cNvPr>
          <p:cNvPicPr>
            <a:picLocks noChangeAspect="1"/>
          </p:cNvPicPr>
          <p:nvPr/>
        </p:nvPicPr>
        <p:blipFill rotWithShape="1">
          <a:blip r:embed="rId2"/>
          <a:srcRect l="24999" t="12963" r="25000" b="20370"/>
          <a:stretch/>
        </p:blipFill>
        <p:spPr>
          <a:xfrm>
            <a:off x="914400" y="1295400"/>
            <a:ext cx="7086600" cy="5314950"/>
          </a:xfrm>
          <a:prstGeom prst="rect">
            <a:avLst/>
          </a:prstGeom>
        </p:spPr>
      </p:pic>
    </p:spTree>
    <p:extLst>
      <p:ext uri="{BB962C8B-B14F-4D97-AF65-F5344CB8AC3E}">
        <p14:creationId xmlns:p14="http://schemas.microsoft.com/office/powerpoint/2010/main" val="13939992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0593BE-97E4-4598-A860-A64D04FF055F}"/>
              </a:ext>
            </a:extLst>
          </p:cNvPr>
          <p:cNvPicPr>
            <a:picLocks noChangeAspect="1"/>
          </p:cNvPicPr>
          <p:nvPr/>
        </p:nvPicPr>
        <p:blipFill rotWithShape="1">
          <a:blip r:embed="rId2"/>
          <a:srcRect l="25834" t="14445" r="25444" b="38147"/>
          <a:stretch/>
        </p:blipFill>
        <p:spPr>
          <a:xfrm>
            <a:off x="685800" y="1371600"/>
            <a:ext cx="7796530" cy="4267200"/>
          </a:xfrm>
          <a:prstGeom prst="rect">
            <a:avLst/>
          </a:prstGeom>
        </p:spPr>
      </p:pic>
    </p:spTree>
    <p:extLst>
      <p:ext uri="{BB962C8B-B14F-4D97-AF65-F5344CB8AC3E}">
        <p14:creationId xmlns:p14="http://schemas.microsoft.com/office/powerpoint/2010/main" val="19031770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2BFA98-6689-4F23-956E-6ABE1CB67C6C}"/>
              </a:ext>
            </a:extLst>
          </p:cNvPr>
          <p:cNvPicPr>
            <a:picLocks noChangeAspect="1"/>
          </p:cNvPicPr>
          <p:nvPr/>
        </p:nvPicPr>
        <p:blipFill rotWithShape="1">
          <a:blip r:embed="rId2"/>
          <a:srcRect l="24999" t="14445" r="25000" b="32222"/>
          <a:stretch/>
        </p:blipFill>
        <p:spPr>
          <a:xfrm>
            <a:off x="609600" y="1295400"/>
            <a:ext cx="8128000" cy="4876800"/>
          </a:xfrm>
          <a:prstGeom prst="rect">
            <a:avLst/>
          </a:prstGeom>
          <a:ln>
            <a:solidFill>
              <a:schemeClr val="tx1"/>
            </a:solidFill>
          </a:ln>
        </p:spPr>
      </p:pic>
    </p:spTree>
    <p:extLst>
      <p:ext uri="{BB962C8B-B14F-4D97-AF65-F5344CB8AC3E}">
        <p14:creationId xmlns:p14="http://schemas.microsoft.com/office/powerpoint/2010/main" val="42057373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06DD67-F978-434A-A6B4-EFDE75B0B150}"/>
              </a:ext>
            </a:extLst>
          </p:cNvPr>
          <p:cNvPicPr>
            <a:picLocks noChangeAspect="1"/>
          </p:cNvPicPr>
          <p:nvPr/>
        </p:nvPicPr>
        <p:blipFill rotWithShape="1">
          <a:blip r:embed="rId2"/>
          <a:srcRect l="25834" t="12963" r="25833" b="23333"/>
          <a:stretch/>
        </p:blipFill>
        <p:spPr>
          <a:xfrm>
            <a:off x="1180214" y="1295400"/>
            <a:ext cx="6783572" cy="5029200"/>
          </a:xfrm>
          <a:prstGeom prst="rect">
            <a:avLst/>
          </a:prstGeom>
          <a:ln>
            <a:solidFill>
              <a:schemeClr val="tx1"/>
            </a:solidFill>
          </a:ln>
        </p:spPr>
      </p:pic>
    </p:spTree>
    <p:extLst>
      <p:ext uri="{BB962C8B-B14F-4D97-AF65-F5344CB8AC3E}">
        <p14:creationId xmlns:p14="http://schemas.microsoft.com/office/powerpoint/2010/main" val="191992570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15738C-F658-468D-BAA6-5540E5131438}"/>
              </a:ext>
            </a:extLst>
          </p:cNvPr>
          <p:cNvSpPr txBox="1">
            <a:spLocks/>
          </p:cNvSpPr>
          <p:nvPr/>
        </p:nvSpPr>
        <p:spPr>
          <a:xfrm>
            <a:off x="457200" y="1295400"/>
            <a:ext cx="8229600" cy="10668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b="1" dirty="0"/>
              <a:t>Types of Statistics</a:t>
            </a:r>
          </a:p>
        </p:txBody>
      </p:sp>
      <p:sp>
        <p:nvSpPr>
          <p:cNvPr id="4" name="Content Placeholder 3">
            <a:extLst>
              <a:ext uri="{FF2B5EF4-FFF2-40B4-BE49-F238E27FC236}">
                <a16:creationId xmlns:a16="http://schemas.microsoft.com/office/drawing/2014/main" id="{8CE7CE3F-E338-42DF-A948-04671EF9A62B}"/>
              </a:ext>
            </a:extLst>
          </p:cNvPr>
          <p:cNvSpPr txBox="1">
            <a:spLocks/>
          </p:cNvSpPr>
          <p:nvPr/>
        </p:nvSpPr>
        <p:spPr>
          <a:xfrm>
            <a:off x="685800" y="2781300"/>
            <a:ext cx="7772400" cy="129540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514350" indent="-514350" algn="ctr" eaLnBrk="1" hangingPunct="1">
              <a:buAutoNum type="arabicPeriod"/>
            </a:pPr>
            <a:r>
              <a:rPr lang="en-US" altLang="en-US" b="1" dirty="0"/>
              <a:t>Descriptive statistics</a:t>
            </a:r>
          </a:p>
          <a:p>
            <a:pPr marL="514350" indent="-514350" algn="ctr" eaLnBrk="1" hangingPunct="1">
              <a:buAutoNum type="arabicPeriod"/>
            </a:pPr>
            <a:r>
              <a:rPr lang="en-US" altLang="en-US" sz="3200" b="1" dirty="0"/>
              <a:t>Inferential statistics</a:t>
            </a:r>
            <a:endParaRPr lang="en-US" altLang="en-US" dirty="0"/>
          </a:p>
        </p:txBody>
      </p:sp>
    </p:spTree>
    <p:extLst>
      <p:ext uri="{BB962C8B-B14F-4D97-AF65-F5344CB8AC3E}">
        <p14:creationId xmlns:p14="http://schemas.microsoft.com/office/powerpoint/2010/main" val="414756064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A56D35-DB2A-4E5B-8AD1-839577AE99B9}"/>
              </a:ext>
            </a:extLst>
          </p:cNvPr>
          <p:cNvSpPr txBox="1">
            <a:spLocks/>
          </p:cNvSpPr>
          <p:nvPr/>
        </p:nvSpPr>
        <p:spPr>
          <a:xfrm>
            <a:off x="457200" y="1295400"/>
            <a:ext cx="8229600" cy="10668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altLang="en-US" b="1" dirty="0"/>
              <a:t>Descriptive statistics</a:t>
            </a:r>
            <a:endParaRPr lang="en-US" b="1" dirty="0"/>
          </a:p>
        </p:txBody>
      </p:sp>
      <p:sp>
        <p:nvSpPr>
          <p:cNvPr id="4" name="Content Placeholder 3">
            <a:extLst>
              <a:ext uri="{FF2B5EF4-FFF2-40B4-BE49-F238E27FC236}">
                <a16:creationId xmlns:a16="http://schemas.microsoft.com/office/drawing/2014/main" id="{FA7D1D52-AC26-42B2-9A41-E8B3445A83B3}"/>
              </a:ext>
            </a:extLst>
          </p:cNvPr>
          <p:cNvSpPr txBox="1">
            <a:spLocks/>
          </p:cNvSpPr>
          <p:nvPr/>
        </p:nvSpPr>
        <p:spPr>
          <a:xfrm>
            <a:off x="685800" y="2514600"/>
            <a:ext cx="7772400" cy="396240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algn="just" eaLnBrk="1" hangingPunct="1">
              <a:lnSpc>
                <a:spcPct val="90000"/>
              </a:lnSpc>
            </a:pPr>
            <a:r>
              <a:rPr lang="en-US" altLang="en-US" b="1" dirty="0"/>
              <a:t>Descriptive statistics</a:t>
            </a:r>
            <a:r>
              <a:rPr lang="en-US" altLang="en-US" dirty="0"/>
              <a:t> are methods for organizing and summarizing data. (Sample/Population) </a:t>
            </a:r>
          </a:p>
          <a:p>
            <a:pPr algn="just" eaLnBrk="1" hangingPunct="1">
              <a:lnSpc>
                <a:spcPct val="90000"/>
              </a:lnSpc>
            </a:pPr>
            <a:r>
              <a:rPr lang="en-US" altLang="en-US" dirty="0"/>
              <a:t>For example, tables or graphs are used to organize data, and descriptive values such as the average score are used to summarize data.  </a:t>
            </a:r>
          </a:p>
          <a:p>
            <a:pPr algn="just" eaLnBrk="1" hangingPunct="1">
              <a:lnSpc>
                <a:spcPct val="90000"/>
              </a:lnSpc>
            </a:pPr>
            <a:r>
              <a:rPr lang="en-US" altLang="en-US" dirty="0"/>
              <a:t>A descriptive value for a population is called a </a:t>
            </a:r>
            <a:r>
              <a:rPr lang="en-US" altLang="en-US" b="1" dirty="0"/>
              <a:t>parameter</a:t>
            </a:r>
            <a:r>
              <a:rPr lang="en-US" altLang="en-US" dirty="0"/>
              <a:t> and a descriptive value for a sample is called a </a:t>
            </a:r>
            <a:r>
              <a:rPr lang="en-US" altLang="en-US" b="1" dirty="0"/>
              <a:t>statistic</a:t>
            </a:r>
            <a:r>
              <a:rPr lang="en-US" altLang="en-US" dirty="0"/>
              <a:t>.</a:t>
            </a:r>
          </a:p>
        </p:txBody>
      </p:sp>
    </p:spTree>
    <p:extLst>
      <p:ext uri="{BB962C8B-B14F-4D97-AF65-F5344CB8AC3E}">
        <p14:creationId xmlns:p14="http://schemas.microsoft.com/office/powerpoint/2010/main" val="622255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55EF87-12AC-4AA4-9905-586907DCD783}"/>
              </a:ext>
            </a:extLst>
          </p:cNvPr>
          <p:cNvPicPr>
            <a:picLocks noChangeAspect="1"/>
          </p:cNvPicPr>
          <p:nvPr/>
        </p:nvPicPr>
        <p:blipFill rotWithShape="1">
          <a:blip r:embed="rId2"/>
          <a:srcRect l="20000" t="5555" r="20000" b="7037"/>
          <a:stretch/>
        </p:blipFill>
        <p:spPr>
          <a:xfrm>
            <a:off x="1143000" y="1295400"/>
            <a:ext cx="6477000" cy="5307542"/>
          </a:xfrm>
          <a:prstGeom prst="rect">
            <a:avLst/>
          </a:prstGeom>
        </p:spPr>
      </p:pic>
    </p:spTree>
    <p:extLst>
      <p:ext uri="{BB962C8B-B14F-4D97-AF65-F5344CB8AC3E}">
        <p14:creationId xmlns:p14="http://schemas.microsoft.com/office/powerpoint/2010/main" val="370488264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08EE0305-AFF4-43B2-A164-FAEFE856F070}"/>
              </a:ext>
            </a:extLst>
          </p:cNvPr>
          <p:cNvSpPr txBox="1">
            <a:spLocks/>
          </p:cNvSpPr>
          <p:nvPr/>
        </p:nvSpPr>
        <p:spPr>
          <a:xfrm>
            <a:off x="457200" y="1295400"/>
            <a:ext cx="8229600" cy="10668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altLang="en-US" sz="4400" b="1" dirty="0"/>
              <a:t>Inferential statistics</a:t>
            </a:r>
            <a:endParaRPr lang="en-US" b="1" dirty="0"/>
          </a:p>
        </p:txBody>
      </p:sp>
      <p:sp>
        <p:nvSpPr>
          <p:cNvPr id="9" name="Content Placeholder 3">
            <a:extLst>
              <a:ext uri="{FF2B5EF4-FFF2-40B4-BE49-F238E27FC236}">
                <a16:creationId xmlns:a16="http://schemas.microsoft.com/office/drawing/2014/main" id="{7900D4C8-1A3D-4A06-A4C4-2CF31DB95528}"/>
              </a:ext>
            </a:extLst>
          </p:cNvPr>
          <p:cNvSpPr txBox="1">
            <a:spLocks/>
          </p:cNvSpPr>
          <p:nvPr/>
        </p:nvSpPr>
        <p:spPr>
          <a:xfrm>
            <a:off x="685800" y="2514600"/>
            <a:ext cx="7772400" cy="396240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algn="just" eaLnBrk="1" hangingPunct="1"/>
            <a:r>
              <a:rPr lang="en-US" altLang="en-US" sz="3200" b="1" dirty="0"/>
              <a:t>Inferential statistics</a:t>
            </a:r>
            <a:r>
              <a:rPr lang="en-US" altLang="en-US" sz="3200" dirty="0"/>
              <a:t> are methods for using sample data to make general conclusions (inferences) about populations.  </a:t>
            </a:r>
          </a:p>
          <a:p>
            <a:pPr algn="just" eaLnBrk="1" hangingPunct="1"/>
            <a:r>
              <a:rPr lang="en-US" altLang="en-US" sz="3200" dirty="0"/>
              <a:t>Because a sample is typically only a part of the whole population, sample data provide only limited information about the population.  </a:t>
            </a:r>
          </a:p>
          <a:p>
            <a:pPr algn="just" eaLnBrk="1" hangingPunct="1"/>
            <a:r>
              <a:rPr lang="en-US" altLang="en-US" sz="3200" dirty="0"/>
              <a:t>As a result, sample statistics are generally imperfect representatives of the corresponding population parameters.</a:t>
            </a:r>
            <a:endParaRPr lang="en-US" altLang="en-US" dirty="0"/>
          </a:p>
        </p:txBody>
      </p:sp>
    </p:spTree>
    <p:extLst>
      <p:ext uri="{BB962C8B-B14F-4D97-AF65-F5344CB8AC3E}">
        <p14:creationId xmlns:p14="http://schemas.microsoft.com/office/powerpoint/2010/main" val="347462432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8719EB-7FF3-46DC-B572-3404379CBA84}"/>
              </a:ext>
            </a:extLst>
          </p:cNvPr>
          <p:cNvPicPr>
            <a:picLocks noChangeAspect="1"/>
          </p:cNvPicPr>
          <p:nvPr/>
        </p:nvPicPr>
        <p:blipFill rotWithShape="1">
          <a:blip r:embed="rId2"/>
          <a:srcRect l="20000" r="19167" b="8519"/>
          <a:stretch/>
        </p:blipFill>
        <p:spPr>
          <a:xfrm>
            <a:off x="1143000" y="1295399"/>
            <a:ext cx="6400800" cy="5414375"/>
          </a:xfrm>
          <a:prstGeom prst="rect">
            <a:avLst/>
          </a:prstGeom>
        </p:spPr>
      </p:pic>
    </p:spTree>
    <p:extLst>
      <p:ext uri="{BB962C8B-B14F-4D97-AF65-F5344CB8AC3E}">
        <p14:creationId xmlns:p14="http://schemas.microsoft.com/office/powerpoint/2010/main" val="6035105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7755</TotalTime>
  <Words>6274</Words>
  <Application>Microsoft Office PowerPoint</Application>
  <PresentationFormat>On-screen Show (4:3)</PresentationFormat>
  <Paragraphs>431</Paragraphs>
  <Slides>103</Slides>
  <Notes>0</Notes>
  <HiddenSlides>0</HiddenSlides>
  <MMClips>0</MMClips>
  <ScaleCrop>false</ScaleCrop>
  <HeadingPairs>
    <vt:vector size="6" baseType="variant">
      <vt:variant>
        <vt:lpstr>Fonts Used</vt:lpstr>
      </vt:variant>
      <vt:variant>
        <vt:i4>18</vt:i4>
      </vt:variant>
      <vt:variant>
        <vt:lpstr>Theme</vt:lpstr>
      </vt:variant>
      <vt:variant>
        <vt:i4>5</vt:i4>
      </vt:variant>
      <vt:variant>
        <vt:lpstr>Slide Titles</vt:lpstr>
      </vt:variant>
      <vt:variant>
        <vt:i4>103</vt:i4>
      </vt:variant>
    </vt:vector>
  </HeadingPairs>
  <TitlesOfParts>
    <vt:vector size="126" baseType="lpstr">
      <vt:lpstr>Arial</vt:lpstr>
      <vt:lpstr>Arial</vt:lpstr>
      <vt:lpstr>Calibri</vt:lpstr>
      <vt:lpstr>Calibri Light</vt:lpstr>
      <vt:lpstr>Cambria Math</vt:lpstr>
      <vt:lpstr>Georgia</vt:lpstr>
      <vt:lpstr>Helvetica Neue</vt:lpstr>
      <vt:lpstr>Lato</vt:lpstr>
      <vt:lpstr>MathJax_Main</vt:lpstr>
      <vt:lpstr>MathJax_Math-italic</vt:lpstr>
      <vt:lpstr>NexusSans</vt:lpstr>
      <vt:lpstr>Open Sans</vt:lpstr>
      <vt:lpstr>Raleway</vt:lpstr>
      <vt:lpstr>Roboto</vt:lpstr>
      <vt:lpstr>Source Sans Pro</vt:lpstr>
      <vt:lpstr>Times New Roman</vt:lpstr>
      <vt:lpstr>Untitled Sans</vt:lpstr>
      <vt:lpstr>Verdana</vt:lpstr>
      <vt:lpstr>Office Theme</vt:lpstr>
      <vt:lpstr>3_Custom Design</vt:lpstr>
      <vt:lpstr>2_Custom Design</vt:lpstr>
      <vt:lpstr>1_Custom Design</vt:lpstr>
      <vt:lpstr>Custom Design</vt:lpstr>
      <vt:lpstr>   SCSA3016-DATA SCIENCE  Dr. P. SARDAR MARAN, Associate Professor, Dept.of CSE   </vt:lpstr>
      <vt:lpstr>Unit -2  PROBABILITY AND STATISTICS</vt:lpstr>
      <vt:lpstr>What is Statistics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sardar maran</cp:lastModifiedBy>
  <cp:revision>249</cp:revision>
  <dcterms:created xsi:type="dcterms:W3CDTF">2020-06-22T08:29:37Z</dcterms:created>
  <dcterms:modified xsi:type="dcterms:W3CDTF">2021-12-24T14:06:36Z</dcterms:modified>
</cp:coreProperties>
</file>